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74" r:id="rId4"/>
    <p:sldId id="258" r:id="rId5"/>
    <p:sldId id="276" r:id="rId6"/>
    <p:sldId id="259" r:id="rId7"/>
    <p:sldId id="262" r:id="rId8"/>
    <p:sldId id="278" r:id="rId9"/>
    <p:sldId id="279" r:id="rId10"/>
    <p:sldId id="265" r:id="rId11"/>
    <p:sldId id="271" r:id="rId12"/>
    <p:sldId id="270" r:id="rId13"/>
    <p:sldId id="268" r:id="rId14"/>
    <p:sldId id="272" r:id="rId15"/>
  </p:sldIdLst>
  <p:sldSz cx="9144000" cy="5143500" type="screen16x9"/>
  <p:notesSz cx="6858000" cy="9144000"/>
  <p:embeddedFontLst>
    <p:embeddedFont>
      <p:font typeface="Helvetica Neue"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95"/>
  </p:normalViewPr>
  <p:slideViewPr>
    <p:cSldViewPr snapToGrid="0">
      <p:cViewPr varScale="1">
        <p:scale>
          <a:sx n="63" d="100"/>
          <a:sy n="63" d="100"/>
        </p:scale>
        <p:origin x="1042" y="-2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5b3c4dbdc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5b3c4dbdc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5b3c4dbdc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5b3c4dbdc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b3c4dbdc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b3c4dbdc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b3c4dbdc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b3c4dbdc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5b3c4dbdc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5b3c4dbdc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5b3c4dbd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5b3c4dbd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62C94B1-39B6-22C6-01CD-EFB3960AAFEC}"/>
            </a:ext>
          </a:extLst>
        </p:cNvPr>
        <p:cNvGrpSpPr/>
        <p:nvPr/>
      </p:nvGrpSpPr>
      <p:grpSpPr>
        <a:xfrm>
          <a:off x="0" y="0"/>
          <a:ext cx="0" cy="0"/>
          <a:chOff x="0" y="0"/>
          <a:chExt cx="0" cy="0"/>
        </a:xfrm>
      </p:grpSpPr>
      <p:sp>
        <p:nvSpPr>
          <p:cNvPr id="58" name="Google Shape;58;g15b3c4dbdcf_0_5:notes">
            <a:extLst>
              <a:ext uri="{FF2B5EF4-FFF2-40B4-BE49-F238E27FC236}">
                <a16:creationId xmlns:a16="http://schemas.microsoft.com/office/drawing/2014/main" id="{68656E7E-F2AB-EF68-9389-54D938BCED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5b3c4dbdcf_0_5:notes">
            <a:extLst>
              <a:ext uri="{FF2B5EF4-FFF2-40B4-BE49-F238E27FC236}">
                <a16:creationId xmlns:a16="http://schemas.microsoft.com/office/drawing/2014/main" id="{344496D0-7FF1-48AB-EDE7-74252AF625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37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6b54d9f6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6b54d9f6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6b54d9f6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6b54d9f6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13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5b3c4dbdc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5b3c4dbd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5b3c4dbdc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5b3c4dbdc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5b3c4dbdc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5b3c4dbdc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152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5b3c4dbdc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5b3c4dbdc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428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aarts.net.au/contact-u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www.artspace.org.a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artspace.org.au/visit#getting-her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artspace.org.au/whats-o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artspace.org.au/exhibitions/24th-biennale-of-sydney-copy"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750619"/>
            <a:ext cx="9144000" cy="20526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ts val="990"/>
              <a:buFont typeface="Arial"/>
              <a:buNone/>
            </a:pPr>
            <a:r>
              <a:rPr lang="en-GB" sz="6833" b="1" dirty="0">
                <a:solidFill>
                  <a:srgbClr val="D8016D"/>
                </a:solidFill>
                <a:latin typeface="+mn-lt"/>
                <a:ea typeface="Helvetica Neue"/>
                <a:cs typeface="Helvetica Neue"/>
                <a:sym typeface="Helvetica Neue"/>
              </a:rPr>
              <a:t>Visual Story</a:t>
            </a:r>
            <a:endParaRPr sz="3533" b="1" dirty="0">
              <a:solidFill>
                <a:srgbClr val="D8016D"/>
              </a:solidFill>
              <a:latin typeface="+mn-lt"/>
              <a:ea typeface="Helvetica Neue"/>
              <a:cs typeface="Helvetica Neue"/>
              <a:sym typeface="Helvetica Neue"/>
            </a:endParaRPr>
          </a:p>
        </p:txBody>
      </p:sp>
      <p:sp>
        <p:nvSpPr>
          <p:cNvPr id="55" name="Google Shape;55;p13"/>
          <p:cNvSpPr txBox="1"/>
          <p:nvPr/>
        </p:nvSpPr>
        <p:spPr>
          <a:xfrm>
            <a:off x="488700" y="146625"/>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6" name="Google Shape;56;p13"/>
          <p:cNvPicPr preferRelativeResize="0"/>
          <p:nvPr/>
        </p:nvPicPr>
        <p:blipFill rotWithShape="1">
          <a:blip r:embed="rId3">
            <a:alphaModFix/>
          </a:blip>
          <a:srcRect b="7517"/>
          <a:stretch/>
        </p:blipFill>
        <p:spPr>
          <a:xfrm>
            <a:off x="3588300" y="-42600"/>
            <a:ext cx="1967400" cy="1819519"/>
          </a:xfrm>
          <a:prstGeom prst="rect">
            <a:avLst/>
          </a:prstGeom>
          <a:noFill/>
          <a:ln>
            <a:noFill/>
          </a:ln>
        </p:spPr>
      </p:pic>
      <p:sp>
        <p:nvSpPr>
          <p:cNvPr id="2" name="TextBox 1">
            <a:extLst>
              <a:ext uri="{FF2B5EF4-FFF2-40B4-BE49-F238E27FC236}">
                <a16:creationId xmlns:a16="http://schemas.microsoft.com/office/drawing/2014/main" id="{EEF82BD5-3BE0-47FA-E957-8A330E0C3992}"/>
              </a:ext>
            </a:extLst>
          </p:cNvPr>
          <p:cNvSpPr txBox="1"/>
          <p:nvPr/>
        </p:nvSpPr>
        <p:spPr>
          <a:xfrm>
            <a:off x="1026695" y="2803219"/>
            <a:ext cx="7090610" cy="1938992"/>
          </a:xfrm>
          <a:prstGeom prst="rect">
            <a:avLst/>
          </a:prstGeom>
          <a:noFill/>
        </p:spPr>
        <p:txBody>
          <a:bodyPr wrap="square" rtlCol="0">
            <a:spAutoFit/>
          </a:bodyPr>
          <a:lstStyle/>
          <a:p>
            <a:pPr algn="ctr"/>
            <a:r>
              <a:rPr lang="en-GB" sz="4000" b="1" dirty="0">
                <a:solidFill>
                  <a:srgbClr val="434343"/>
                </a:solidFill>
                <a:latin typeface="+mn-lt"/>
                <a:ea typeface="Helvetica Neue"/>
                <a:cs typeface="Helvetica Neue"/>
                <a:sym typeface="Helvetica Neue"/>
              </a:rPr>
              <a:t>Planning your visit to </a:t>
            </a:r>
            <a:br>
              <a:rPr lang="en-GB" sz="4000" b="1" dirty="0">
                <a:solidFill>
                  <a:srgbClr val="434343"/>
                </a:solidFill>
                <a:latin typeface="+mn-lt"/>
                <a:ea typeface="Helvetica Neue"/>
                <a:cs typeface="Helvetica Neue"/>
                <a:sym typeface="Helvetica Neue"/>
              </a:rPr>
            </a:br>
            <a:r>
              <a:rPr lang="en-GB" sz="4000" b="1" dirty="0">
                <a:solidFill>
                  <a:srgbClr val="434343"/>
                </a:solidFill>
                <a:latin typeface="+mn-lt"/>
                <a:ea typeface="Helvetica Neue"/>
                <a:cs typeface="Helvetica Neue"/>
                <a:sym typeface="Helvetica Neue"/>
              </a:rPr>
              <a:t>Access, Ideas &amp; Insights: Accessible Curation  </a:t>
            </a:r>
            <a:endParaRPr lang="en-AU"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37" name="Google Shape;137;p22"/>
          <p:cNvSpPr txBox="1"/>
          <p:nvPr/>
        </p:nvSpPr>
        <p:spPr>
          <a:xfrm>
            <a:off x="5100830" y="1297682"/>
            <a:ext cx="3885189" cy="4108787"/>
          </a:xfrm>
          <a:prstGeom prst="rect">
            <a:avLst/>
          </a:prstGeom>
          <a:noFill/>
          <a:ln>
            <a:noFill/>
          </a:ln>
        </p:spPr>
        <p:txBody>
          <a:bodyPr spcFirstLastPara="1" wrap="square" lIns="91425" tIns="91425" rIns="91425" bIns="91425" anchor="t" anchorCtr="0">
            <a:spAutoFit/>
          </a:bodyPr>
          <a:lstStyle/>
          <a:p>
            <a:r>
              <a:rPr lang="en-GB" sz="1700" dirty="0">
                <a:solidFill>
                  <a:srgbClr val="434343"/>
                </a:solidFill>
                <a:latin typeface="+mn-lt"/>
                <a:ea typeface="Helvetica Neue"/>
                <a:cs typeface="Helvetica Neue"/>
                <a:sym typeface="Helvetica Neue"/>
              </a:rPr>
              <a:t>At the entrance to the Multipurpose Space, I will be greeted by Accessible Arts staff who will be wearing pink lanyards with their name on it. I will be asked to wear a sticker with my name on it so people can identify me. </a:t>
            </a:r>
          </a:p>
          <a:p>
            <a:pPr marL="0" lvl="0" indent="0" algn="l" rtl="0">
              <a:spcBef>
                <a:spcPts val="0"/>
              </a:spcBef>
              <a:spcAft>
                <a:spcPts val="0"/>
              </a:spcAft>
              <a:buNone/>
            </a:pPr>
            <a:endParaRPr lang="en-AU"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AU" sz="1700" dirty="0">
                <a:solidFill>
                  <a:srgbClr val="434343"/>
                </a:solidFill>
                <a:latin typeface="+mn-lt"/>
                <a:ea typeface="Helvetica Neue"/>
                <a:cs typeface="Helvetica Neue"/>
                <a:sym typeface="Helvetica Neue"/>
              </a:rPr>
              <a:t>Inside the event space I will see a stage and chairs set up in rows. </a:t>
            </a:r>
          </a:p>
          <a:p>
            <a:pPr marL="0" lvl="0" indent="0" algn="l" rtl="0">
              <a:spcBef>
                <a:spcPts val="0"/>
              </a:spcBef>
              <a:spcAft>
                <a:spcPts val="0"/>
              </a:spcAft>
              <a:buNone/>
            </a:pPr>
            <a:r>
              <a:rPr lang="en-AU" sz="1700" dirty="0">
                <a:solidFill>
                  <a:srgbClr val="434343"/>
                </a:solidFill>
                <a:latin typeface="+mn-lt"/>
                <a:ea typeface="Helvetica Neue"/>
                <a:cs typeface="Helvetica Neue"/>
                <a:sym typeface="Helvetica Neue"/>
              </a:rPr>
              <a:t>I can choose to sit anywhere I feel comfortable, except for chairs with a reserved sign on them. </a:t>
            </a:r>
          </a:p>
          <a:p>
            <a:pPr marL="0" lvl="0" indent="0" algn="l" rtl="0">
              <a:spcBef>
                <a:spcPts val="0"/>
              </a:spcBef>
              <a:spcAft>
                <a:spcPts val="0"/>
              </a:spcAft>
              <a:buNone/>
            </a:pPr>
            <a:endParaRPr lang="en-AU"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lang="en-AU"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1700" dirty="0">
              <a:solidFill>
                <a:srgbClr val="434343"/>
              </a:solidFill>
              <a:latin typeface="+mn-lt"/>
              <a:ea typeface="Helvetica Neue"/>
              <a:cs typeface="Helvetica Neue"/>
              <a:sym typeface="Helvetica Neue"/>
            </a:endParaRPr>
          </a:p>
        </p:txBody>
      </p:sp>
      <p:sp>
        <p:nvSpPr>
          <p:cNvPr id="138" name="Google Shape;138;p22"/>
          <p:cNvSpPr txBox="1">
            <a:spLocks noGrp="1"/>
          </p:cNvSpPr>
          <p:nvPr>
            <p:ph type="subTitle" idx="1"/>
          </p:nvPr>
        </p:nvSpPr>
        <p:spPr>
          <a:xfrm>
            <a:off x="262825" y="1168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Multipurpose Space </a:t>
            </a:r>
            <a:r>
              <a:rPr lang="en-GB" sz="3600" dirty="0">
                <a:latin typeface="+mn-lt"/>
                <a:ea typeface="Helvetica Neue"/>
                <a:cs typeface="Helvetica Neue"/>
                <a:sym typeface="Helvetica Neue"/>
              </a:rPr>
              <a:t> </a:t>
            </a:r>
            <a:r>
              <a:rPr lang="en-GB" sz="3600" b="1" dirty="0">
                <a:latin typeface="+mn-lt"/>
                <a:ea typeface="Helvetica Neue"/>
                <a:cs typeface="Helvetica Neue"/>
                <a:sym typeface="Helvetica Neue"/>
              </a:rPr>
              <a:t> </a:t>
            </a:r>
            <a:endParaRPr sz="3600" b="1" dirty="0">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001753EA-8699-B682-F215-B3CC723562B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6" name="Picture 5" descr="A group of people in a room&#10;&#10;Description automatically generated">
            <a:extLst>
              <a:ext uri="{FF2B5EF4-FFF2-40B4-BE49-F238E27FC236}">
                <a16:creationId xmlns:a16="http://schemas.microsoft.com/office/drawing/2014/main" id="{6211C644-2797-D55C-C4D9-4852810253FA}"/>
              </a:ext>
            </a:extLst>
          </p:cNvPr>
          <p:cNvPicPr>
            <a:picLocks noChangeAspect="1"/>
          </p:cNvPicPr>
          <p:nvPr/>
        </p:nvPicPr>
        <p:blipFill>
          <a:blip r:embed="rId3"/>
          <a:stretch>
            <a:fillRect/>
          </a:stretch>
        </p:blipFill>
        <p:spPr>
          <a:xfrm>
            <a:off x="262825" y="1297682"/>
            <a:ext cx="4676030" cy="32679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91" name="Google Shape;191;p28"/>
          <p:cNvSpPr txBox="1"/>
          <p:nvPr/>
        </p:nvSpPr>
        <p:spPr>
          <a:xfrm>
            <a:off x="655200" y="1162325"/>
            <a:ext cx="8119832" cy="34470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rgbClr val="434343"/>
                </a:solidFill>
                <a:latin typeface="Helvetica Neue"/>
                <a:ea typeface="Helvetica Neue"/>
                <a:cs typeface="Helvetica Neue"/>
                <a:sym typeface="Helvetica Neue"/>
              </a:rPr>
              <a:t>Doors to the event will open at 2:45 pm, with the program starting at 3pm with a Welcome to Country.</a:t>
            </a:r>
          </a:p>
          <a:p>
            <a:pPr marL="0" lvl="0" indent="0" algn="l" rtl="0">
              <a:spcBef>
                <a:spcPts val="0"/>
              </a:spcBef>
              <a:spcAft>
                <a:spcPts val="0"/>
              </a:spcAft>
              <a:buNone/>
            </a:pPr>
            <a:endParaRPr lang="en-GB" sz="1600" dirty="0">
              <a:solidFill>
                <a:srgbClr val="434343"/>
              </a:solidFill>
              <a:latin typeface="Helvetica Neue"/>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Helvetica Neue"/>
                <a:ea typeface="Helvetica Neue"/>
                <a:cs typeface="Helvetica Neue"/>
                <a:sym typeface="Helvetica Neue"/>
              </a:rPr>
              <a:t>Following the welcome, a panel discussion featuring three speakers and an MC will take place on stage. The panel discussion will last for 1 hour concluding with an audience Q&amp;A session where I can ask a question to the panellists. Questions will be welcomed from both the online and in-person audience.</a:t>
            </a:r>
          </a:p>
          <a:p>
            <a:pPr marL="0" lvl="0" indent="0" algn="l" rtl="0">
              <a:spcBef>
                <a:spcPts val="0"/>
              </a:spcBef>
              <a:spcAft>
                <a:spcPts val="0"/>
              </a:spcAft>
              <a:buNone/>
            </a:pPr>
            <a:endParaRPr lang="en-GB" sz="1600" dirty="0">
              <a:solidFill>
                <a:srgbClr val="434343"/>
              </a:solidFill>
              <a:latin typeface="Helvetica Neue"/>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Helvetica Neue"/>
                <a:ea typeface="Helvetica Neue"/>
                <a:cs typeface="Helvetica Neue"/>
                <a:sym typeface="Helvetica Neue"/>
              </a:rPr>
              <a:t>From 4pm to 4:30pm, I can enjoy free light refreshments, coffee, and tea in the Multipurpose Space. Gluten-free options will be available.</a:t>
            </a:r>
          </a:p>
          <a:p>
            <a:pPr marL="0" lvl="0" indent="0" algn="l" rtl="0">
              <a:spcBef>
                <a:spcPts val="0"/>
              </a:spcBef>
              <a:spcAft>
                <a:spcPts val="0"/>
              </a:spcAft>
              <a:buNone/>
            </a:pPr>
            <a:endParaRPr lang="en-GB" sz="1600" dirty="0">
              <a:solidFill>
                <a:srgbClr val="434343"/>
              </a:solidFill>
              <a:latin typeface="Helvetica Neue"/>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Helvetica Neue"/>
                <a:ea typeface="Helvetica Neue"/>
                <a:cs typeface="Helvetica Neue"/>
                <a:sym typeface="Helvetica Neue"/>
              </a:rPr>
              <a:t>During the event, a photographer will be taking pictures, and audio and video equipment will be used because the event will be live-streamed.</a:t>
            </a:r>
            <a:endParaRPr sz="1600" dirty="0">
              <a:solidFill>
                <a:srgbClr val="434343"/>
              </a:solidFill>
              <a:latin typeface="Helvetica Neue"/>
              <a:ea typeface="Helvetica Neue"/>
              <a:cs typeface="Helvetica Neue"/>
              <a:sym typeface="Helvetica Neue"/>
            </a:endParaRPr>
          </a:p>
        </p:txBody>
      </p:sp>
      <p:sp>
        <p:nvSpPr>
          <p:cNvPr id="192" name="Google Shape;192;p28"/>
          <p:cNvSpPr txBox="1"/>
          <p:nvPr/>
        </p:nvSpPr>
        <p:spPr>
          <a:xfrm>
            <a:off x="293250" y="136025"/>
            <a:ext cx="85575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Event start times and refreshments</a:t>
            </a:r>
            <a:endParaRPr sz="3600" b="1" dirty="0">
              <a:solidFill>
                <a:schemeClr val="dk2"/>
              </a:solidFill>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D1142C11-25E2-1B41-A057-C8C738A30E0A}"/>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82" name="Google Shape;182;p27"/>
          <p:cNvSpPr txBox="1"/>
          <p:nvPr/>
        </p:nvSpPr>
        <p:spPr>
          <a:xfrm>
            <a:off x="5114069" y="1216359"/>
            <a:ext cx="3864339" cy="35855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The event will be Auslan interpreted and live captioned. Artspace is universally accessible. </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If I require an accessible seat, I can approach the Accessible Arts staff, and they will assist me in finding one.</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r>
              <a:rPr lang="en-GB" sz="1700" dirty="0">
                <a:solidFill>
                  <a:srgbClr val="434343"/>
                </a:solidFill>
                <a:latin typeface="+mn-lt"/>
                <a:ea typeface="Helvetica Neue"/>
                <a:cs typeface="Helvetica Neue"/>
                <a:sym typeface="Helvetica Neue"/>
              </a:rPr>
              <a:t>If I want to ask about specific access requirements before the event, I can reach out to the Accessible Arts team by clicking here: </a:t>
            </a:r>
            <a:r>
              <a:rPr lang="en-GB" sz="1700" u="sng" dirty="0">
                <a:solidFill>
                  <a:schemeClr val="accent1"/>
                </a:solidFill>
                <a:latin typeface="+mn-lt"/>
                <a:ea typeface="Helvetica Neue"/>
                <a:cs typeface="Helvetica Neue"/>
                <a:sym typeface="Helvetica Neue"/>
                <a:hlinkClick r:id="rId3">
                  <a:extLst>
                    <a:ext uri="{A12FA001-AC4F-418D-AE19-62706E023703}">
                      <ahyp:hlinkClr xmlns:ahyp="http://schemas.microsoft.com/office/drawing/2018/hyperlinkcolor" val="tx"/>
                    </a:ext>
                  </a:extLst>
                </a:hlinkClick>
              </a:rPr>
              <a:t>Contact Us </a:t>
            </a:r>
            <a:r>
              <a:rPr lang="en-GB" sz="1700" dirty="0">
                <a:solidFill>
                  <a:srgbClr val="434343"/>
                </a:solidFill>
                <a:latin typeface="+mn-lt"/>
                <a:ea typeface="Helvetica Neue"/>
                <a:cs typeface="Helvetica Neue"/>
                <a:sym typeface="Helvetica Neue"/>
              </a:rPr>
              <a:t> </a:t>
            </a:r>
          </a:p>
          <a:p>
            <a:pPr marL="0" lvl="0" indent="0" algn="l" rtl="0">
              <a:spcBef>
                <a:spcPts val="0"/>
              </a:spcBef>
              <a:spcAft>
                <a:spcPts val="0"/>
              </a:spcAft>
              <a:buNone/>
            </a:pPr>
            <a:endParaRPr sz="1700" dirty="0">
              <a:solidFill>
                <a:srgbClr val="434343"/>
              </a:solidFill>
              <a:latin typeface="Helvetica Neue"/>
              <a:ea typeface="Helvetica Neue"/>
              <a:cs typeface="Helvetica Neue"/>
              <a:sym typeface="Helvetica Neue"/>
            </a:endParaRPr>
          </a:p>
        </p:txBody>
      </p:sp>
      <p:sp>
        <p:nvSpPr>
          <p:cNvPr id="183" name="Google Shape;183;p27"/>
          <p:cNvSpPr txBox="1"/>
          <p:nvPr/>
        </p:nvSpPr>
        <p:spPr>
          <a:xfrm>
            <a:off x="0" y="134550"/>
            <a:ext cx="91440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Access at the event </a:t>
            </a:r>
            <a:endParaRPr sz="3600" b="1" dirty="0">
              <a:solidFill>
                <a:schemeClr val="lt1"/>
              </a:solidFill>
              <a:latin typeface="+mn-lt"/>
              <a:ea typeface="Helvetica Neue"/>
              <a:cs typeface="Helvetica Neue"/>
              <a:sym typeface="Helvetica Neue"/>
            </a:endParaRPr>
          </a:p>
        </p:txBody>
      </p:sp>
      <p:pic>
        <p:nvPicPr>
          <p:cNvPr id="6" name="Picture 5" descr="A black background with white lines&#10;&#10;Description automatically generated">
            <a:extLst>
              <a:ext uri="{FF2B5EF4-FFF2-40B4-BE49-F238E27FC236}">
                <a16:creationId xmlns:a16="http://schemas.microsoft.com/office/drawing/2014/main" id="{7580A096-AB8C-1C56-4622-34420C4B4DC1}"/>
              </a:ext>
            </a:extLst>
          </p:cNvPr>
          <p:cNvPicPr>
            <a:picLocks noChangeAspect="1"/>
          </p:cNvPicPr>
          <p:nvPr/>
        </p:nvPicPr>
        <p:blipFill>
          <a:blip r:embed="rId4"/>
          <a:stretch>
            <a:fillRect/>
          </a:stretch>
        </p:blipFill>
        <p:spPr>
          <a:xfrm>
            <a:off x="338889" y="1370587"/>
            <a:ext cx="4233111" cy="3308676"/>
          </a:xfrm>
          <a:prstGeom prst="rect">
            <a:avLst/>
          </a:prstGeom>
        </p:spPr>
      </p:pic>
      <p:sp>
        <p:nvSpPr>
          <p:cNvPr id="2" name="Google Shape;65;p14">
            <a:extLst>
              <a:ext uri="{FF2B5EF4-FFF2-40B4-BE49-F238E27FC236}">
                <a16:creationId xmlns:a16="http://schemas.microsoft.com/office/drawing/2014/main" id="{DC8149C8-D32E-AAF5-60A2-38103E7F98E3}"/>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64" name="Google Shape;164;p25"/>
          <p:cNvSpPr txBox="1"/>
          <p:nvPr/>
        </p:nvSpPr>
        <p:spPr>
          <a:xfrm>
            <a:off x="5119545" y="1162325"/>
            <a:ext cx="3896162" cy="35855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Accessible toilets are located next to to the Multipurpose Space on Level 2.</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To reach them, I can exit through the doors in the middle of the Multipurpose Space. From there, a corridor will lead me to the toilets. Clear signs are posted outside the toilets to guide me to the facilities. </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If I need assistance in finding them, I can ask the Accessible Arts staff for help.</a:t>
            </a:r>
            <a:endParaRPr lang="en-AU" sz="1700" dirty="0">
              <a:solidFill>
                <a:srgbClr val="434343"/>
              </a:solidFill>
              <a:latin typeface="+mn-lt"/>
              <a:ea typeface="Helvetica Neue"/>
              <a:cs typeface="Helvetica Neue"/>
              <a:sym typeface="Helvetica Neue"/>
            </a:endParaRPr>
          </a:p>
        </p:txBody>
      </p:sp>
      <p:sp>
        <p:nvSpPr>
          <p:cNvPr id="165" name="Google Shape;165;p25"/>
          <p:cNvSpPr txBox="1"/>
          <p:nvPr/>
        </p:nvSpPr>
        <p:spPr>
          <a:xfrm>
            <a:off x="1340550" y="136025"/>
            <a:ext cx="6462900" cy="75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Public Toilets</a:t>
            </a:r>
            <a:r>
              <a:rPr lang="en-GB" sz="3600" dirty="0">
                <a:solidFill>
                  <a:srgbClr val="434343"/>
                </a:solidFill>
                <a:latin typeface="+mn-lt"/>
                <a:ea typeface="Helvetica Neue"/>
                <a:cs typeface="Helvetica Neue"/>
                <a:sym typeface="Helvetica Neue"/>
              </a:rPr>
              <a:t>  </a:t>
            </a:r>
            <a:r>
              <a:rPr lang="en-GB" sz="3600" b="1" dirty="0">
                <a:solidFill>
                  <a:schemeClr val="dk2"/>
                </a:solidFill>
                <a:latin typeface="+mn-lt"/>
                <a:ea typeface="Helvetica Neue"/>
                <a:cs typeface="Helvetica Neue"/>
                <a:sym typeface="Helvetica Neue"/>
              </a:rPr>
              <a:t> </a:t>
            </a:r>
            <a:endParaRPr sz="3600" b="1" dirty="0">
              <a:solidFill>
                <a:schemeClr val="dk2"/>
              </a:solidFill>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C7989240-F8A7-84FA-53BF-5B856FAAEFE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4" name="Picture 3" descr="A hallway with several doors&#10;&#10;Description automatically generated">
            <a:extLst>
              <a:ext uri="{FF2B5EF4-FFF2-40B4-BE49-F238E27FC236}">
                <a16:creationId xmlns:a16="http://schemas.microsoft.com/office/drawing/2014/main" id="{F877ECB6-F25F-593A-EC5C-2ABD7EC851F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t="11919" r="2204"/>
          <a:stretch/>
        </p:blipFill>
        <p:spPr>
          <a:xfrm>
            <a:off x="262826" y="1314108"/>
            <a:ext cx="4659603" cy="32250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99" name="Google Shape;199;p29"/>
          <p:cNvSpPr txBox="1"/>
          <p:nvPr/>
        </p:nvSpPr>
        <p:spPr>
          <a:xfrm>
            <a:off x="479250" y="93150"/>
            <a:ext cx="81855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Leaving the event</a:t>
            </a:r>
            <a:endParaRPr sz="3600" b="1" dirty="0">
              <a:solidFill>
                <a:schemeClr val="lt1"/>
              </a:solidFill>
              <a:latin typeface="+mn-lt"/>
              <a:ea typeface="Helvetica Neue"/>
              <a:cs typeface="Helvetica Neue"/>
              <a:sym typeface="Helvetica Neue"/>
            </a:endParaRPr>
          </a:p>
        </p:txBody>
      </p:sp>
      <p:sp>
        <p:nvSpPr>
          <p:cNvPr id="200" name="Google Shape;200;p29"/>
          <p:cNvSpPr txBox="1"/>
          <p:nvPr/>
        </p:nvSpPr>
        <p:spPr>
          <a:xfrm>
            <a:off x="5103119" y="1203990"/>
            <a:ext cx="3989707" cy="39395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After the event ends, I can take some time to explore the exhibitions. </a:t>
            </a: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The gallery closes at 5pm. When it's time to leave, I can head back to the main entrance on the Ground Level.</a:t>
            </a:r>
          </a:p>
          <a:p>
            <a:pPr marL="0" lvl="0" indent="0" algn="l" rtl="0">
              <a:spcBef>
                <a:spcPts val="0"/>
              </a:spcBef>
              <a:spcAft>
                <a:spcPts val="0"/>
              </a:spcAft>
              <a:buNone/>
            </a:pPr>
            <a:endParaRPr lang="en-GB"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Artspace is approximately a</a:t>
            </a: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10min walk from the Sydney CBD, </a:t>
            </a: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Kings Cross, Art Gallery of New South Wales and the Sydney Botanic Gardens.</a:t>
            </a:r>
            <a:endParaRPr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lang="en-GB"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I can find out more information </a:t>
            </a: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by clicking here: </a:t>
            </a:r>
            <a:r>
              <a:rPr lang="en-GB" sz="1600" u="sng" dirty="0">
                <a:solidFill>
                  <a:schemeClr val="accent1"/>
                </a:solidFill>
                <a:latin typeface="+mn-lt"/>
                <a:ea typeface="Helvetica Neue"/>
                <a:cs typeface="Helvetica Neue"/>
                <a:sym typeface="Helvetica Neue"/>
                <a:hlinkClick r:id="rId3"/>
              </a:rPr>
              <a:t>Artspace </a:t>
            </a:r>
            <a:endParaRPr sz="1600" dirty="0">
              <a:solidFill>
                <a:schemeClr val="accent1"/>
              </a:solidFill>
              <a:latin typeface="+mn-lt"/>
              <a:ea typeface="Helvetica Neue"/>
              <a:cs typeface="Helvetica Neue"/>
              <a:sym typeface="Helvetica Neue"/>
            </a:endParaRPr>
          </a:p>
          <a:p>
            <a:pPr marL="0" lvl="0" indent="0" algn="l" rtl="0">
              <a:spcBef>
                <a:spcPts val="0"/>
              </a:spcBef>
              <a:spcAft>
                <a:spcPts val="0"/>
              </a:spcAft>
              <a:buNone/>
            </a:pPr>
            <a:endParaRPr sz="1800" dirty="0">
              <a:solidFill>
                <a:srgbClr val="434343"/>
              </a:solidFill>
              <a:latin typeface="Helvetica Neue"/>
              <a:ea typeface="Helvetica Neue"/>
              <a:cs typeface="Helvetica Neue"/>
              <a:sym typeface="Helvetica Neue"/>
            </a:endParaRPr>
          </a:p>
          <a:p>
            <a:pPr marL="0" lvl="0" indent="0" algn="l" rtl="0">
              <a:spcBef>
                <a:spcPts val="0"/>
              </a:spcBef>
              <a:spcAft>
                <a:spcPts val="0"/>
              </a:spcAft>
              <a:buNone/>
            </a:pPr>
            <a:r>
              <a:rPr lang="en-GB" sz="1800" dirty="0">
                <a:solidFill>
                  <a:srgbClr val="434343"/>
                </a:solidFill>
                <a:latin typeface="Helvetica Neue"/>
                <a:ea typeface="Helvetica Neue"/>
                <a:cs typeface="Helvetica Neue"/>
                <a:sym typeface="Helvetica Neue"/>
              </a:rPr>
              <a:t> </a:t>
            </a:r>
            <a:endParaRPr sz="1800" dirty="0">
              <a:solidFill>
                <a:srgbClr val="434343"/>
              </a:solidFill>
              <a:latin typeface="Helvetica Neue"/>
              <a:ea typeface="Helvetica Neue"/>
              <a:cs typeface="Helvetica Neue"/>
              <a:sym typeface="Helvetica Neue"/>
            </a:endParaRPr>
          </a:p>
        </p:txBody>
      </p:sp>
      <p:sp>
        <p:nvSpPr>
          <p:cNvPr id="2" name="Google Shape;65;p14">
            <a:extLst>
              <a:ext uri="{FF2B5EF4-FFF2-40B4-BE49-F238E27FC236}">
                <a16:creationId xmlns:a16="http://schemas.microsoft.com/office/drawing/2014/main" id="{BBBD68C7-E32D-F073-47E1-C4E152F33583}"/>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6" name="Picture 5" descr="A person walking in a room with a painting&#10;&#10;Description automatically generated">
            <a:extLst>
              <a:ext uri="{FF2B5EF4-FFF2-40B4-BE49-F238E27FC236}">
                <a16:creationId xmlns:a16="http://schemas.microsoft.com/office/drawing/2014/main" id="{B6D89815-8684-E570-F492-AF076767A1EE}"/>
              </a:ext>
            </a:extLst>
          </p:cNvPr>
          <p:cNvPicPr>
            <a:picLocks noChangeAspect="1"/>
          </p:cNvPicPr>
          <p:nvPr/>
        </p:nvPicPr>
        <p:blipFill>
          <a:blip r:embed="rId4"/>
          <a:stretch>
            <a:fillRect/>
          </a:stretch>
        </p:blipFill>
        <p:spPr>
          <a:xfrm>
            <a:off x="262825" y="1297681"/>
            <a:ext cx="4676030" cy="32503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62" name="Google Shape;62;p14"/>
          <p:cNvSpPr txBox="1">
            <a:spLocks noGrp="1"/>
          </p:cNvSpPr>
          <p:nvPr>
            <p:ph type="subTitle" idx="1"/>
          </p:nvPr>
        </p:nvSpPr>
        <p:spPr>
          <a:xfrm>
            <a:off x="311700" y="1168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What is a Visual Story </a:t>
            </a:r>
            <a:endParaRPr sz="3600" b="1" dirty="0">
              <a:solidFill>
                <a:schemeClr val="lt1"/>
              </a:solidFill>
              <a:latin typeface="+mn-lt"/>
              <a:ea typeface="Helvetica Neue"/>
              <a:cs typeface="Helvetica Neue"/>
              <a:sym typeface="Helvetica Neue"/>
            </a:endParaRPr>
          </a:p>
        </p:txBody>
      </p:sp>
      <p:sp>
        <p:nvSpPr>
          <p:cNvPr id="63" name="Google Shape;63;p14"/>
          <p:cNvSpPr txBox="1"/>
          <p:nvPr/>
        </p:nvSpPr>
        <p:spPr>
          <a:xfrm>
            <a:off x="3640775" y="1233950"/>
            <a:ext cx="56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4" name="Google Shape;64;p14"/>
          <p:cNvSpPr txBox="1"/>
          <p:nvPr/>
        </p:nvSpPr>
        <p:spPr>
          <a:xfrm>
            <a:off x="722100" y="1233950"/>
            <a:ext cx="76998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dirty="0">
                <a:solidFill>
                  <a:srgbClr val="434343"/>
                </a:solidFill>
                <a:latin typeface="+mn-lt"/>
                <a:ea typeface="Helvetica Neue"/>
                <a:cs typeface="Helvetica Neue"/>
                <a:sym typeface="Helvetica Neue"/>
              </a:rPr>
              <a:t>A Visual Story is a visual &amp; written accessible guide to assist you with your visit. </a:t>
            </a:r>
            <a:endParaRPr sz="20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20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2000" dirty="0">
                <a:solidFill>
                  <a:srgbClr val="434343"/>
                </a:solidFill>
                <a:latin typeface="+mn-lt"/>
                <a:ea typeface="Helvetica Neue"/>
                <a:cs typeface="Helvetica Neue"/>
                <a:sym typeface="Helvetica Neue"/>
              </a:rPr>
              <a:t>Visual stories are used to prepare a person for and increase the predictability of a new environment or situation. This helps bring familiarity to a process and to reduce anxiety and stress. </a:t>
            </a:r>
            <a:endParaRPr sz="20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20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2000" dirty="0">
                <a:solidFill>
                  <a:srgbClr val="434343"/>
                </a:solidFill>
                <a:latin typeface="+mn-lt"/>
                <a:ea typeface="Helvetica Neue"/>
                <a:cs typeface="Helvetica Neue"/>
                <a:sym typeface="Helvetica Neue"/>
              </a:rPr>
              <a:t>This guide provides information on how to access Accessible Curation at Artspace, what to expect when you arrive and who to ask for assistance. </a:t>
            </a:r>
            <a:endParaRPr sz="20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 name="Google Shape;65;p14">
            <a:extLst>
              <a:ext uri="{FF2B5EF4-FFF2-40B4-BE49-F238E27FC236}">
                <a16:creationId xmlns:a16="http://schemas.microsoft.com/office/drawing/2014/main" id="{5A29249E-2768-7DDE-A270-0F42DA197233}"/>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C2C0FD5-8477-EDF6-5412-E0BC96D5773F}"/>
            </a:ext>
          </a:extLst>
        </p:cNvPr>
        <p:cNvGrpSpPr/>
        <p:nvPr/>
      </p:nvGrpSpPr>
      <p:grpSpPr>
        <a:xfrm>
          <a:off x="0" y="0"/>
          <a:ext cx="0" cy="0"/>
          <a:chOff x="0" y="0"/>
          <a:chExt cx="0" cy="0"/>
        </a:xfrm>
      </p:grpSpPr>
      <p:sp>
        <p:nvSpPr>
          <p:cNvPr id="61" name="Google Shape;61;p14">
            <a:extLst>
              <a:ext uri="{FF2B5EF4-FFF2-40B4-BE49-F238E27FC236}">
                <a16:creationId xmlns:a16="http://schemas.microsoft.com/office/drawing/2014/main" id="{547ED60C-75C8-A8A6-7AAB-0971D0378C94}"/>
              </a:ext>
            </a:extLst>
          </p:cNvPr>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62" name="Google Shape;62;p14">
            <a:extLst>
              <a:ext uri="{FF2B5EF4-FFF2-40B4-BE49-F238E27FC236}">
                <a16:creationId xmlns:a16="http://schemas.microsoft.com/office/drawing/2014/main" id="{16B110F9-B517-3FF7-D036-7097904AE8E7}"/>
              </a:ext>
            </a:extLst>
          </p:cNvPr>
          <p:cNvSpPr txBox="1">
            <a:spLocks noGrp="1"/>
          </p:cNvSpPr>
          <p:nvPr>
            <p:ph type="subTitle" idx="1"/>
          </p:nvPr>
        </p:nvSpPr>
        <p:spPr>
          <a:xfrm>
            <a:off x="-10200" y="-58775"/>
            <a:ext cx="91644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200" b="1" dirty="0">
                <a:solidFill>
                  <a:schemeClr val="lt1"/>
                </a:solidFill>
                <a:latin typeface="+mn-lt"/>
                <a:ea typeface="Helvetica Neue"/>
                <a:cs typeface="Helvetica Neue"/>
                <a:sym typeface="Helvetica Neue"/>
              </a:rPr>
              <a:t>Access Ideas and Insights: </a:t>
            </a:r>
          </a:p>
          <a:p>
            <a:pPr marL="0" lvl="0" indent="0" rtl="0">
              <a:spcBef>
                <a:spcPts val="0"/>
              </a:spcBef>
              <a:spcAft>
                <a:spcPts val="0"/>
              </a:spcAft>
              <a:buNone/>
            </a:pPr>
            <a:r>
              <a:rPr lang="en-GB" sz="3200" b="1" dirty="0">
                <a:solidFill>
                  <a:schemeClr val="lt1"/>
                </a:solidFill>
                <a:latin typeface="+mn-lt"/>
                <a:ea typeface="Helvetica Neue"/>
                <a:cs typeface="Helvetica Neue"/>
                <a:sym typeface="Helvetica Neue"/>
              </a:rPr>
              <a:t>Accessible Curation</a:t>
            </a:r>
            <a:endParaRPr lang="en-AU" sz="3200" b="1" dirty="0">
              <a:solidFill>
                <a:schemeClr val="lt1"/>
              </a:solidFill>
              <a:latin typeface="+mn-lt"/>
              <a:ea typeface="Helvetica Neue"/>
              <a:cs typeface="Helvetica Neue"/>
              <a:sym typeface="Helvetica Neue"/>
            </a:endParaRPr>
          </a:p>
        </p:txBody>
      </p:sp>
      <p:sp>
        <p:nvSpPr>
          <p:cNvPr id="63" name="Google Shape;63;p14">
            <a:extLst>
              <a:ext uri="{FF2B5EF4-FFF2-40B4-BE49-F238E27FC236}">
                <a16:creationId xmlns:a16="http://schemas.microsoft.com/office/drawing/2014/main" id="{1E7708E0-E008-07CB-D078-563B6E2D5517}"/>
              </a:ext>
            </a:extLst>
          </p:cNvPr>
          <p:cNvSpPr txBox="1"/>
          <p:nvPr/>
        </p:nvSpPr>
        <p:spPr>
          <a:xfrm>
            <a:off x="3640775" y="1233950"/>
            <a:ext cx="56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4" name="Google Shape;64;p14">
            <a:extLst>
              <a:ext uri="{FF2B5EF4-FFF2-40B4-BE49-F238E27FC236}">
                <a16:creationId xmlns:a16="http://schemas.microsoft.com/office/drawing/2014/main" id="{0E4E5727-F338-63CA-3D48-47404DF78B07}"/>
              </a:ext>
            </a:extLst>
          </p:cNvPr>
          <p:cNvSpPr txBox="1"/>
          <p:nvPr/>
        </p:nvSpPr>
        <p:spPr>
          <a:xfrm>
            <a:off x="722100" y="1233950"/>
            <a:ext cx="76998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5" name="Google Shape;65;p14">
            <a:extLst>
              <a:ext uri="{FF2B5EF4-FFF2-40B4-BE49-F238E27FC236}">
                <a16:creationId xmlns:a16="http://schemas.microsoft.com/office/drawing/2014/main" id="{1C3FA59A-BF9F-D12E-C3A0-B917AA90D048}"/>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9CE6939D-374F-5F4F-6E6F-1B5152365DF1}"/>
              </a:ext>
            </a:extLst>
          </p:cNvPr>
          <p:cNvSpPr txBox="1"/>
          <p:nvPr/>
        </p:nvSpPr>
        <p:spPr>
          <a:xfrm>
            <a:off x="5119546" y="1252307"/>
            <a:ext cx="3936962" cy="3539430"/>
          </a:xfrm>
          <a:prstGeom prst="rect">
            <a:avLst/>
          </a:prstGeom>
          <a:noFill/>
        </p:spPr>
        <p:txBody>
          <a:bodyPr wrap="square" rtlCol="0">
            <a:spAutoFit/>
          </a:bodyPr>
          <a:lstStyle/>
          <a:p>
            <a:r>
              <a:rPr lang="en-GB" sz="1600" dirty="0">
                <a:solidFill>
                  <a:schemeClr val="tx1">
                    <a:lumMod val="75000"/>
                    <a:lumOff val="25000"/>
                  </a:schemeClr>
                </a:solidFill>
                <a:latin typeface="+mn-lt"/>
                <a:ea typeface="Helvetica Neue"/>
                <a:cs typeface="Helvetica Neue"/>
                <a:sym typeface="Helvetica Neue"/>
              </a:rPr>
              <a:t>Access, Ideas, and Insights, presented by Accessible Arts, is a free series of hybrid events. These events focus on topics related to access and inclusion in the arts sector.</a:t>
            </a:r>
          </a:p>
          <a:p>
            <a:endParaRPr lang="en-GB" sz="1600" dirty="0">
              <a:solidFill>
                <a:schemeClr val="tx1">
                  <a:lumMod val="75000"/>
                  <a:lumOff val="25000"/>
                </a:schemeClr>
              </a:solidFill>
              <a:latin typeface="+mn-lt"/>
              <a:sym typeface="Helvetica Neue"/>
            </a:endParaRPr>
          </a:p>
          <a:p>
            <a:r>
              <a:rPr lang="en-GB" sz="1600" dirty="0">
                <a:solidFill>
                  <a:schemeClr val="tx1">
                    <a:lumMod val="75000"/>
                    <a:lumOff val="25000"/>
                  </a:schemeClr>
                </a:solidFill>
                <a:latin typeface="+mn-lt"/>
              </a:rPr>
              <a:t>The next event theme is Accessible Curation. It's scheduled for Tuesday 14 </a:t>
            </a:r>
          </a:p>
          <a:p>
            <a:r>
              <a:rPr lang="en-GB" sz="1600" dirty="0">
                <a:solidFill>
                  <a:schemeClr val="tx1">
                    <a:lumMod val="75000"/>
                    <a:lumOff val="25000"/>
                  </a:schemeClr>
                </a:solidFill>
                <a:latin typeface="+mn-lt"/>
              </a:rPr>
              <a:t>May. You can join us either online </a:t>
            </a:r>
          </a:p>
          <a:p>
            <a:r>
              <a:rPr lang="en-GB" sz="1600" dirty="0">
                <a:solidFill>
                  <a:schemeClr val="tx1">
                    <a:lumMod val="75000"/>
                    <a:lumOff val="25000"/>
                  </a:schemeClr>
                </a:solidFill>
                <a:latin typeface="+mn-lt"/>
              </a:rPr>
              <a:t>or in-person at Artspace.</a:t>
            </a:r>
          </a:p>
          <a:p>
            <a:endParaRPr lang="en-GB" sz="1600" dirty="0">
              <a:solidFill>
                <a:schemeClr val="tx1">
                  <a:lumMod val="75000"/>
                  <a:lumOff val="25000"/>
                </a:schemeClr>
              </a:solidFill>
              <a:latin typeface="+mn-lt"/>
            </a:endParaRPr>
          </a:p>
          <a:p>
            <a:r>
              <a:rPr lang="en-GB" sz="1600" dirty="0">
                <a:solidFill>
                  <a:schemeClr val="tx1">
                    <a:lumMod val="75000"/>
                    <a:lumOff val="25000"/>
                  </a:schemeClr>
                </a:solidFill>
                <a:latin typeface="+mn-lt"/>
              </a:rPr>
              <a:t>During the event, curators will discuss various curatorial practices and approaches to accessibility.</a:t>
            </a:r>
            <a:endParaRPr lang="en-AU" sz="1600" dirty="0">
              <a:solidFill>
                <a:schemeClr val="tx1">
                  <a:lumMod val="75000"/>
                  <a:lumOff val="25000"/>
                </a:schemeClr>
              </a:solidFill>
              <a:latin typeface="+mn-lt"/>
            </a:endParaRPr>
          </a:p>
        </p:txBody>
      </p:sp>
      <p:pic>
        <p:nvPicPr>
          <p:cNvPr id="7" name="Picture 6" descr="A poster for a business event&#10;&#10;Description automatically generated">
            <a:extLst>
              <a:ext uri="{FF2B5EF4-FFF2-40B4-BE49-F238E27FC236}">
                <a16:creationId xmlns:a16="http://schemas.microsoft.com/office/drawing/2014/main" id="{C5511641-78E3-FE08-BE38-6AAD31F4019C}"/>
              </a:ext>
            </a:extLst>
          </p:cNvPr>
          <p:cNvPicPr>
            <a:picLocks noChangeAspect="1"/>
          </p:cNvPicPr>
          <p:nvPr/>
        </p:nvPicPr>
        <p:blipFill rotWithShape="1">
          <a:blip r:embed="rId3"/>
          <a:srcRect l="1864" r="18850"/>
          <a:stretch/>
        </p:blipFill>
        <p:spPr>
          <a:xfrm>
            <a:off x="262825" y="1325059"/>
            <a:ext cx="4654128" cy="3254050"/>
          </a:xfrm>
          <a:prstGeom prst="rect">
            <a:avLst/>
          </a:prstGeom>
        </p:spPr>
      </p:pic>
    </p:spTree>
    <p:extLst>
      <p:ext uri="{BB962C8B-B14F-4D97-AF65-F5344CB8AC3E}">
        <p14:creationId xmlns:p14="http://schemas.microsoft.com/office/powerpoint/2010/main" val="205956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71" name="Google Shape;71;p15"/>
          <p:cNvSpPr txBox="1"/>
          <p:nvPr/>
        </p:nvSpPr>
        <p:spPr>
          <a:xfrm>
            <a:off x="0" y="158794"/>
            <a:ext cx="91644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Planning Your Visit by Train or Bus </a:t>
            </a:r>
          </a:p>
        </p:txBody>
      </p:sp>
      <p:sp>
        <p:nvSpPr>
          <p:cNvPr id="72" name="Google Shape;72;p15"/>
          <p:cNvSpPr txBox="1"/>
          <p:nvPr/>
        </p:nvSpPr>
        <p:spPr>
          <a:xfrm>
            <a:off x="5119544" y="1130339"/>
            <a:ext cx="3761631" cy="57400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The event will be held at Artspace - 43/51 Cowper Wharf Roadway, Woolloomooloo</a:t>
            </a:r>
          </a:p>
          <a:p>
            <a:pPr marL="0" lvl="0" indent="0" algn="l" rtl="0">
              <a:spcBef>
                <a:spcPts val="0"/>
              </a:spcBef>
              <a:spcAft>
                <a:spcPts val="0"/>
              </a:spcAft>
              <a:buNone/>
            </a:pPr>
            <a:endParaRPr lang="en-GB" sz="1600" dirty="0">
              <a:solidFill>
                <a:schemeClr val="tx1">
                  <a:lumMod val="75000"/>
                  <a:lumOff val="25000"/>
                </a:schemeClr>
              </a:solidFill>
              <a:highlight>
                <a:srgbClr val="FFFFFF"/>
              </a:highlight>
              <a:latin typeface="+mn-lt"/>
              <a:ea typeface="Helvetica Neue"/>
              <a:cs typeface="Helvetica Neue"/>
              <a:sym typeface="Helvetica Neue"/>
            </a:endParaRPr>
          </a:p>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The closest train stations are Kings Cross or St James. Kings Cross Station is approximately 750 metres and an 11min walk from Artspace. St James Station is approximately a 15min walk and just over 1km from Artspace.</a:t>
            </a:r>
          </a:p>
          <a:p>
            <a:pPr marL="0" lvl="0" indent="0" algn="l" rtl="0">
              <a:spcBef>
                <a:spcPts val="0"/>
              </a:spcBef>
              <a:spcAft>
                <a:spcPts val="0"/>
              </a:spcAft>
              <a:buNone/>
            </a:pPr>
            <a:endParaRPr lang="en-GB" sz="1600" dirty="0">
              <a:solidFill>
                <a:schemeClr val="tx1">
                  <a:lumMod val="75000"/>
                  <a:lumOff val="25000"/>
                </a:schemeClr>
              </a:solidFill>
              <a:highlight>
                <a:srgbClr val="FFFFFF"/>
              </a:highlight>
              <a:latin typeface="+mn-lt"/>
              <a:ea typeface="Helvetica Neue"/>
              <a:cs typeface="Helvetica Neue"/>
              <a:sym typeface="Helvetica Neue"/>
            </a:endParaRPr>
          </a:p>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Bus route 311 runs between Central, Belmore Park and City Millers Point via Darlinghurst, with stops outside Artspace on Cowper Wharf Roadway. </a:t>
            </a:r>
          </a:p>
          <a:p>
            <a:pPr marL="0" lvl="0" indent="0" algn="l" rtl="0">
              <a:lnSpc>
                <a:spcPct val="115000"/>
              </a:lnSpc>
              <a:spcBef>
                <a:spcPts val="1200"/>
              </a:spcBef>
              <a:spcAft>
                <a:spcPts val="0"/>
              </a:spcAft>
              <a:buClr>
                <a:schemeClr val="dk1"/>
              </a:buClr>
              <a:buSzPts val="1100"/>
              <a:buFont typeface="Arial"/>
              <a:buNone/>
            </a:pPr>
            <a:endParaRPr sz="2000" dirty="0">
              <a:solidFill>
                <a:srgbClr val="212529"/>
              </a:solidFill>
              <a:highlight>
                <a:srgbClr val="FFFFFF"/>
              </a:highlight>
              <a:latin typeface="Helvetica Neue"/>
              <a:ea typeface="Helvetica Neue"/>
              <a:cs typeface="Helvetica Neue"/>
              <a:sym typeface="Helvetica Neue"/>
            </a:endParaRPr>
          </a:p>
          <a:p>
            <a:pPr marL="0" lvl="0" indent="0" algn="l" rtl="0">
              <a:spcBef>
                <a:spcPts val="120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highlight>
                <a:srgbClr val="FFFFFF"/>
              </a:highlight>
              <a:latin typeface="Helvetica Neue"/>
              <a:ea typeface="Helvetica Neue"/>
              <a:cs typeface="Helvetica Neue"/>
              <a:sym typeface="Helvetica Neue"/>
            </a:endParaRPr>
          </a:p>
        </p:txBody>
      </p:sp>
      <p:sp>
        <p:nvSpPr>
          <p:cNvPr id="2" name="Google Shape;65;p14">
            <a:extLst>
              <a:ext uri="{FF2B5EF4-FFF2-40B4-BE49-F238E27FC236}">
                <a16:creationId xmlns:a16="http://schemas.microsoft.com/office/drawing/2014/main" id="{DAE03205-B466-A491-7D24-88E5E3744DC7}"/>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4" name="Picture 3" descr="A map of a city&#10;&#10;Description automatically generated">
            <a:extLst>
              <a:ext uri="{FF2B5EF4-FFF2-40B4-BE49-F238E27FC236}">
                <a16:creationId xmlns:a16="http://schemas.microsoft.com/office/drawing/2014/main" id="{79465BD7-A9BB-8E1D-163B-A3588BBA71A1}"/>
              </a:ext>
            </a:extLst>
          </p:cNvPr>
          <p:cNvPicPr>
            <a:picLocks noChangeAspect="1"/>
          </p:cNvPicPr>
          <p:nvPr/>
        </p:nvPicPr>
        <p:blipFill rotWithShape="1">
          <a:blip r:embed="rId3"/>
          <a:srcRect r="1656"/>
          <a:stretch/>
        </p:blipFill>
        <p:spPr>
          <a:xfrm>
            <a:off x="262825" y="1314108"/>
            <a:ext cx="4686981" cy="32250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71" name="Google Shape;71;p15"/>
          <p:cNvSpPr txBox="1"/>
          <p:nvPr/>
        </p:nvSpPr>
        <p:spPr>
          <a:xfrm>
            <a:off x="0" y="158794"/>
            <a:ext cx="91644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Planning Your Visit by Car   </a:t>
            </a:r>
          </a:p>
        </p:txBody>
      </p:sp>
      <p:sp>
        <p:nvSpPr>
          <p:cNvPr id="72" name="Google Shape;72;p15"/>
          <p:cNvSpPr txBox="1"/>
          <p:nvPr/>
        </p:nvSpPr>
        <p:spPr>
          <a:xfrm>
            <a:off x="5059684" y="1245323"/>
            <a:ext cx="4104716" cy="53583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There is limited metered parking available at the entrance to Artspace on Cowper Wharf Roadway and at the rear of the building on Bland Street. </a:t>
            </a:r>
          </a:p>
          <a:p>
            <a:pPr marL="0" lvl="0" indent="0" algn="l" rtl="0">
              <a:spcBef>
                <a:spcPts val="0"/>
              </a:spcBef>
              <a:spcAft>
                <a:spcPts val="0"/>
              </a:spcAft>
              <a:buNone/>
            </a:pPr>
            <a:endParaRPr lang="en-GB" sz="1600" dirty="0">
              <a:solidFill>
                <a:schemeClr val="tx1">
                  <a:lumMod val="75000"/>
                  <a:lumOff val="25000"/>
                </a:schemeClr>
              </a:solidFill>
              <a:highlight>
                <a:srgbClr val="FFFFFF"/>
              </a:highlight>
              <a:latin typeface="+mn-lt"/>
              <a:ea typeface="Helvetica Neue"/>
              <a:cs typeface="Helvetica Neue"/>
              <a:sym typeface="Helvetica Neue"/>
            </a:endParaRPr>
          </a:p>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The closest publicly accessible car park </a:t>
            </a:r>
          </a:p>
          <a:p>
            <a:pPr marL="0" lvl="0" indent="0" algn="l" rtl="0">
              <a:spcBef>
                <a:spcPts val="0"/>
              </a:spcBef>
              <a:spcAft>
                <a:spcPts val="0"/>
              </a:spcAft>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is The Wharf Woolloomooloo on Lincoln Crescent. It is approximately a three-minute walk from Artspace and can be booked in advance online.</a:t>
            </a:r>
          </a:p>
          <a:p>
            <a:pPr marL="0" lvl="0" indent="0" algn="l" rtl="0">
              <a:lnSpc>
                <a:spcPct val="115000"/>
              </a:lnSpc>
              <a:spcBef>
                <a:spcPts val="0"/>
              </a:spcBef>
              <a:spcAft>
                <a:spcPts val="0"/>
              </a:spcAft>
              <a:buClr>
                <a:schemeClr val="dk1"/>
              </a:buClr>
              <a:buSzPts val="1100"/>
              <a:buFont typeface="Arial"/>
              <a:buNone/>
            </a:pPr>
            <a:endParaRPr lang="en-GB" sz="1600" dirty="0">
              <a:solidFill>
                <a:schemeClr val="tx1">
                  <a:lumMod val="75000"/>
                  <a:lumOff val="25000"/>
                </a:schemeClr>
              </a:solidFill>
              <a:highlight>
                <a:srgbClr val="FFFFFF"/>
              </a:highlight>
              <a:latin typeface="+mn-lt"/>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GB" sz="1600" dirty="0">
                <a:solidFill>
                  <a:schemeClr val="tx1">
                    <a:lumMod val="75000"/>
                    <a:lumOff val="25000"/>
                  </a:schemeClr>
                </a:solidFill>
                <a:highlight>
                  <a:srgbClr val="FFFFFF"/>
                </a:highlight>
                <a:latin typeface="+mn-lt"/>
                <a:ea typeface="Helvetica Neue"/>
                <a:cs typeface="Helvetica Neue"/>
                <a:sym typeface="Helvetica Neue"/>
              </a:rPr>
              <a:t>For more information, you can click here:  </a:t>
            </a:r>
            <a:r>
              <a:rPr lang="en-GB" sz="1600" u="sng" dirty="0">
                <a:solidFill>
                  <a:schemeClr val="tx1">
                    <a:lumMod val="75000"/>
                    <a:lumOff val="25000"/>
                  </a:schemeClr>
                </a:solidFill>
                <a:highlight>
                  <a:srgbClr val="FFFFFF"/>
                </a:highlight>
                <a:latin typeface="+mn-lt"/>
                <a:ea typeface="Helvetica Neue"/>
                <a:cs typeface="Helvetica Neue"/>
                <a:sym typeface="Helvetica Neue"/>
                <a:hlinkClick r:id="rId3"/>
              </a:rPr>
              <a:t>Plan your visit  </a:t>
            </a:r>
            <a:endParaRPr lang="en-GB" sz="1600" dirty="0">
              <a:solidFill>
                <a:schemeClr val="tx1">
                  <a:lumMod val="75000"/>
                  <a:lumOff val="25000"/>
                </a:schemeClr>
              </a:solidFill>
              <a:highlight>
                <a:srgbClr val="FFFFFF"/>
              </a:highlight>
              <a:latin typeface="+mn-lt"/>
              <a:ea typeface="Helvetica Neue"/>
              <a:cs typeface="Helvetica Neue"/>
              <a:sym typeface="Helvetica Neue"/>
            </a:endParaRPr>
          </a:p>
          <a:p>
            <a:pPr marL="0" lvl="0" indent="0" algn="l" rtl="0">
              <a:lnSpc>
                <a:spcPct val="115000"/>
              </a:lnSpc>
              <a:spcBef>
                <a:spcPts val="1200"/>
              </a:spcBef>
              <a:spcAft>
                <a:spcPts val="0"/>
              </a:spcAft>
              <a:buClr>
                <a:schemeClr val="dk1"/>
              </a:buClr>
              <a:buSzPts val="1100"/>
              <a:buFont typeface="Arial"/>
              <a:buNone/>
            </a:pPr>
            <a:endParaRPr sz="2000" dirty="0">
              <a:solidFill>
                <a:srgbClr val="212529"/>
              </a:solidFill>
              <a:highlight>
                <a:srgbClr val="FFFFFF"/>
              </a:highlight>
              <a:latin typeface="Helvetica Neue"/>
              <a:ea typeface="Helvetica Neue"/>
              <a:cs typeface="Helvetica Neue"/>
              <a:sym typeface="Helvetica Neue"/>
            </a:endParaRPr>
          </a:p>
          <a:p>
            <a:pPr marL="0" lvl="0" indent="0" algn="l" rtl="0">
              <a:spcBef>
                <a:spcPts val="120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800"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highlight>
                <a:srgbClr val="FFFFFF"/>
              </a:highlight>
              <a:latin typeface="Helvetica Neue"/>
              <a:ea typeface="Helvetica Neue"/>
              <a:cs typeface="Helvetica Neue"/>
              <a:sym typeface="Helvetica Neue"/>
            </a:endParaRPr>
          </a:p>
        </p:txBody>
      </p:sp>
      <p:sp>
        <p:nvSpPr>
          <p:cNvPr id="2" name="Google Shape;65;p14">
            <a:extLst>
              <a:ext uri="{FF2B5EF4-FFF2-40B4-BE49-F238E27FC236}">
                <a16:creationId xmlns:a16="http://schemas.microsoft.com/office/drawing/2014/main" id="{DAE03205-B466-A491-7D24-88E5E3744DC7}"/>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5" name="Picture 4" descr="A building with a tree in the background&#10;&#10;Description automatically generated">
            <a:extLst>
              <a:ext uri="{FF2B5EF4-FFF2-40B4-BE49-F238E27FC236}">
                <a16:creationId xmlns:a16="http://schemas.microsoft.com/office/drawing/2014/main" id="{6299BD0D-B080-3EE8-F4B5-D1C909D2F79C}"/>
              </a:ext>
            </a:extLst>
          </p:cNvPr>
          <p:cNvPicPr>
            <a:picLocks noChangeAspect="1"/>
          </p:cNvPicPr>
          <p:nvPr/>
        </p:nvPicPr>
        <p:blipFill rotWithShape="1">
          <a:blip r:embed="rId4"/>
          <a:srcRect l="11547"/>
          <a:stretch/>
        </p:blipFill>
        <p:spPr>
          <a:xfrm>
            <a:off x="262825" y="1286730"/>
            <a:ext cx="4676030" cy="3297025"/>
          </a:xfrm>
          <a:prstGeom prst="rect">
            <a:avLst/>
          </a:prstGeom>
        </p:spPr>
      </p:pic>
    </p:spTree>
    <p:extLst>
      <p:ext uri="{BB962C8B-B14F-4D97-AF65-F5344CB8AC3E}">
        <p14:creationId xmlns:p14="http://schemas.microsoft.com/office/powerpoint/2010/main" val="364362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80" name="Google Shape;80;p16"/>
          <p:cNvSpPr txBox="1">
            <a:spLocks noGrp="1"/>
          </p:cNvSpPr>
          <p:nvPr>
            <p:ph type="subTitle" idx="1"/>
          </p:nvPr>
        </p:nvSpPr>
        <p:spPr>
          <a:xfrm>
            <a:off x="311700" y="164493"/>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dirty="0">
                <a:solidFill>
                  <a:schemeClr val="lt1"/>
                </a:solidFill>
                <a:latin typeface="+mn-lt"/>
                <a:ea typeface="Helvetica Neue"/>
                <a:cs typeface="Helvetica Neue"/>
                <a:sym typeface="Helvetica Neue"/>
              </a:rPr>
              <a:t>Artspace  </a:t>
            </a:r>
            <a:endParaRPr sz="3600" dirty="0">
              <a:solidFill>
                <a:schemeClr val="lt1"/>
              </a:solidFill>
              <a:latin typeface="+mn-lt"/>
              <a:ea typeface="Helvetica Neue"/>
              <a:cs typeface="Helvetica Neue"/>
              <a:sym typeface="Helvetica Neue"/>
            </a:endParaRPr>
          </a:p>
        </p:txBody>
      </p:sp>
      <p:sp>
        <p:nvSpPr>
          <p:cNvPr id="81" name="Google Shape;81;p16"/>
          <p:cNvSpPr txBox="1"/>
          <p:nvPr/>
        </p:nvSpPr>
        <p:spPr>
          <a:xfrm>
            <a:off x="5108593" y="1411961"/>
            <a:ext cx="3967099" cy="3662511"/>
          </a:xfrm>
          <a:prstGeom prst="rect">
            <a:avLst/>
          </a:prstGeom>
          <a:noFill/>
          <a:ln>
            <a:noFill/>
          </a:ln>
        </p:spPr>
        <p:txBody>
          <a:bodyPr spcFirstLastPara="1" wrap="square" lIns="91425" tIns="91425" rIns="91425" bIns="91425" anchor="t" anchorCtr="0">
            <a:spAutoFit/>
          </a:bodyPr>
          <a:lstStyle/>
          <a:p>
            <a:r>
              <a:rPr lang="en-GB" sz="1600" dirty="0">
                <a:solidFill>
                  <a:srgbClr val="434343"/>
                </a:solidFill>
                <a:latin typeface="+mn-lt"/>
                <a:ea typeface="Helvetica Neue"/>
                <a:cs typeface="Helvetica Neue"/>
                <a:sym typeface="Helvetica Neue"/>
              </a:rPr>
              <a:t>Located on Gadigal land, Artspace is a premier institution for contemporary art in the Asia Pacific region. </a:t>
            </a:r>
          </a:p>
          <a:p>
            <a:pPr marL="0" lvl="0" indent="0" algn="l" rtl="0">
              <a:spcBef>
                <a:spcPts val="0"/>
              </a:spcBef>
              <a:spcAft>
                <a:spcPts val="0"/>
              </a:spcAft>
              <a:buNone/>
            </a:pPr>
            <a:endParaRPr lang="en-GB"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Accessible Curation will take place within the Multipurpose Space </a:t>
            </a: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located on level 2 of The Gunnery Building, accessible via stairs or an elevator.</a:t>
            </a:r>
          </a:p>
          <a:p>
            <a:pPr marL="0" lvl="0" indent="0" algn="l" rtl="0">
              <a:spcBef>
                <a:spcPts val="0"/>
              </a:spcBef>
              <a:spcAft>
                <a:spcPts val="0"/>
              </a:spcAft>
              <a:buNone/>
            </a:pPr>
            <a:endParaRPr lang="en-AU"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600" dirty="0">
                <a:solidFill>
                  <a:srgbClr val="434343"/>
                </a:solidFill>
                <a:latin typeface="+mn-lt"/>
                <a:ea typeface="Helvetica Neue"/>
                <a:cs typeface="Helvetica Neue"/>
                <a:sym typeface="Helvetica Neue"/>
              </a:rPr>
              <a:t>I can find out more about Artspace and their upcoming exhibitions by clicking here: </a:t>
            </a:r>
            <a:r>
              <a:rPr lang="en-GB" sz="1600" u="sng" dirty="0">
                <a:solidFill>
                  <a:schemeClr val="accent1"/>
                </a:solidFill>
                <a:latin typeface="+mn-lt"/>
                <a:ea typeface="Helvetica Neue"/>
                <a:cs typeface="Helvetica Neue"/>
                <a:sym typeface="Helvetica Neue"/>
                <a:hlinkClick r:id="rId3"/>
              </a:rPr>
              <a:t>What’s On </a:t>
            </a:r>
            <a:endParaRPr sz="16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1800" dirty="0">
              <a:solidFill>
                <a:srgbClr val="434343"/>
              </a:solidFill>
              <a:latin typeface="Helvetica Neue"/>
              <a:ea typeface="Helvetica Neue"/>
              <a:cs typeface="Helvetica Neue"/>
              <a:sym typeface="Helvetica Neue"/>
            </a:endParaRPr>
          </a:p>
        </p:txBody>
      </p:sp>
      <p:sp>
        <p:nvSpPr>
          <p:cNvPr id="2" name="Google Shape;65;p14">
            <a:extLst>
              <a:ext uri="{FF2B5EF4-FFF2-40B4-BE49-F238E27FC236}">
                <a16:creationId xmlns:a16="http://schemas.microsoft.com/office/drawing/2014/main" id="{8D429BFB-C4D3-18FD-628B-C9F7FC55909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D51FD63D-9A6E-FA62-EA4E-18999A7DB1DC}"/>
              </a:ext>
            </a:extLst>
          </p:cNvPr>
          <p:cNvPicPr>
            <a:picLocks noChangeAspect="1"/>
          </p:cNvPicPr>
          <p:nvPr/>
        </p:nvPicPr>
        <p:blipFill rotWithShape="1">
          <a:blip r:embed="rId4"/>
          <a:srcRect t="5109"/>
          <a:stretch/>
        </p:blipFill>
        <p:spPr>
          <a:xfrm>
            <a:off x="262826" y="1331115"/>
            <a:ext cx="4697932" cy="32338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07" name="Google Shape;107;p19"/>
          <p:cNvSpPr txBox="1"/>
          <p:nvPr/>
        </p:nvSpPr>
        <p:spPr>
          <a:xfrm>
            <a:off x="7159350" y="4728100"/>
            <a:ext cx="20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8" name="Google Shape;108;p19"/>
          <p:cNvSpPr txBox="1"/>
          <p:nvPr/>
        </p:nvSpPr>
        <p:spPr>
          <a:xfrm>
            <a:off x="5087863" y="1170133"/>
            <a:ext cx="3911123" cy="38471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When arriving at Artspace, I can find the information desk located at the entrance. Here, I can ask Artspace staff about ongoing exhibitions, upcoming events, and even seek directions to facilities such as the toilets.</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This is also the place where I can safely store my belongings while I'm at the event or exhibition. When I'm ready to leave, I can come back to the information desk to collect them.</a:t>
            </a:r>
          </a:p>
          <a:p>
            <a:pPr marL="0" lvl="0" indent="0" algn="l" rtl="0">
              <a:spcBef>
                <a:spcPts val="0"/>
              </a:spcBef>
              <a:spcAft>
                <a:spcPts val="0"/>
              </a:spcAft>
              <a:buNone/>
            </a:pPr>
            <a:endParaRPr sz="1700" dirty="0">
              <a:solidFill>
                <a:srgbClr val="434343"/>
              </a:solidFill>
              <a:latin typeface="+mn-lt"/>
              <a:ea typeface="Helvetica Neue"/>
              <a:cs typeface="Helvetica Neue"/>
              <a:sym typeface="Helvetica Neue"/>
            </a:endParaRPr>
          </a:p>
        </p:txBody>
      </p:sp>
      <p:sp>
        <p:nvSpPr>
          <p:cNvPr id="109" name="Google Shape;109;p19"/>
          <p:cNvSpPr txBox="1"/>
          <p:nvPr/>
        </p:nvSpPr>
        <p:spPr>
          <a:xfrm>
            <a:off x="627731" y="143833"/>
            <a:ext cx="788853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3600" b="1" dirty="0">
                <a:solidFill>
                  <a:schemeClr val="lt1"/>
                </a:solidFill>
                <a:latin typeface="+mn-lt"/>
                <a:ea typeface="Helvetica Neue"/>
                <a:cs typeface="Helvetica Neue"/>
                <a:sym typeface="Helvetica Neue"/>
              </a:rPr>
              <a:t>Entrance and Information Desk </a:t>
            </a:r>
            <a:endParaRPr sz="3600" b="1" dirty="0">
              <a:solidFill>
                <a:schemeClr val="lt1"/>
              </a:solidFill>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A5EC3FE2-BF67-A83C-E3F0-A6659AC598C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5" name="Picture 4" descr="A desk in a room&#10;&#10;Description automatically generated">
            <a:extLst>
              <a:ext uri="{FF2B5EF4-FFF2-40B4-BE49-F238E27FC236}">
                <a16:creationId xmlns:a16="http://schemas.microsoft.com/office/drawing/2014/main" id="{5C334657-AD25-AA8D-07F9-6FD0901D354E}"/>
              </a:ext>
            </a:extLst>
          </p:cNvPr>
          <p:cNvPicPr>
            <a:picLocks noChangeAspect="1"/>
          </p:cNvPicPr>
          <p:nvPr/>
        </p:nvPicPr>
        <p:blipFill rotWithShape="1">
          <a:blip r:embed="rId3"/>
          <a:srcRect t="15988" r="9808"/>
          <a:stretch/>
        </p:blipFill>
        <p:spPr>
          <a:xfrm>
            <a:off x="262825" y="1287109"/>
            <a:ext cx="4670555" cy="32608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07" name="Google Shape;107;p19"/>
          <p:cNvSpPr txBox="1"/>
          <p:nvPr/>
        </p:nvSpPr>
        <p:spPr>
          <a:xfrm>
            <a:off x="7159350" y="4728100"/>
            <a:ext cx="20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8" name="Google Shape;108;p19"/>
          <p:cNvSpPr txBox="1"/>
          <p:nvPr/>
        </p:nvSpPr>
        <p:spPr>
          <a:xfrm>
            <a:off x="5104289" y="1281123"/>
            <a:ext cx="3878271" cy="38471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I can explore the gallery space on the ground floor before and after the event. Currently, the exhibition "Ten Thousand Suns" from the 24th Biennale of Sydney is on display. Admission to this exhibition is free.</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No food or drink can be taken into the exhibition space. </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I can find out more about the exhibition here: </a:t>
            </a:r>
            <a:r>
              <a:rPr lang="en-GB" sz="1700" dirty="0">
                <a:solidFill>
                  <a:srgbClr val="434343"/>
                </a:solidFill>
                <a:latin typeface="+mn-lt"/>
                <a:ea typeface="Helvetica Neue"/>
                <a:cs typeface="Helvetica Neue"/>
                <a:sym typeface="Helvetica Neue"/>
                <a:hlinkClick r:id="rId3"/>
              </a:rPr>
              <a:t>Ten Thousand Suns</a:t>
            </a: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endParaRPr sz="1700" dirty="0">
              <a:solidFill>
                <a:srgbClr val="434343"/>
              </a:solidFill>
              <a:latin typeface="+mn-lt"/>
              <a:ea typeface="Helvetica Neue"/>
              <a:cs typeface="Helvetica Neue"/>
              <a:sym typeface="Helvetica Neue"/>
            </a:endParaRPr>
          </a:p>
        </p:txBody>
      </p:sp>
      <p:sp>
        <p:nvSpPr>
          <p:cNvPr id="109" name="Google Shape;109;p19"/>
          <p:cNvSpPr txBox="1"/>
          <p:nvPr/>
        </p:nvSpPr>
        <p:spPr>
          <a:xfrm>
            <a:off x="627731" y="143833"/>
            <a:ext cx="788853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AU" sz="3600" b="1" dirty="0">
                <a:solidFill>
                  <a:schemeClr val="lt1"/>
                </a:solidFill>
                <a:latin typeface="+mn-lt"/>
                <a:ea typeface="Helvetica Neue"/>
                <a:cs typeface="Helvetica Neue"/>
                <a:sym typeface="Helvetica Neue"/>
              </a:rPr>
              <a:t>Exhibition Space </a:t>
            </a:r>
            <a:endParaRPr sz="3600" b="1" dirty="0">
              <a:solidFill>
                <a:schemeClr val="lt1"/>
              </a:solidFill>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A5EC3FE2-BF67-A83C-E3F0-A6659AC598C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5" name="Picture 4" descr="A room with a painting on the wall&#10;&#10;Description automatically generated">
            <a:extLst>
              <a:ext uri="{FF2B5EF4-FFF2-40B4-BE49-F238E27FC236}">
                <a16:creationId xmlns:a16="http://schemas.microsoft.com/office/drawing/2014/main" id="{BCFC3905-865B-C42A-EACC-B8982382596F}"/>
              </a:ext>
            </a:extLst>
          </p:cNvPr>
          <p:cNvPicPr>
            <a:picLocks noChangeAspect="1"/>
          </p:cNvPicPr>
          <p:nvPr/>
        </p:nvPicPr>
        <p:blipFill rotWithShape="1">
          <a:blip r:embed="rId4"/>
          <a:srcRect l="9833" r="8562"/>
          <a:stretch/>
        </p:blipFill>
        <p:spPr>
          <a:xfrm>
            <a:off x="262825" y="1303042"/>
            <a:ext cx="4670555" cy="3244925"/>
          </a:xfrm>
          <a:prstGeom prst="rect">
            <a:avLst/>
          </a:prstGeom>
        </p:spPr>
      </p:pic>
    </p:spTree>
    <p:extLst>
      <p:ext uri="{BB962C8B-B14F-4D97-AF65-F5344CB8AC3E}">
        <p14:creationId xmlns:p14="http://schemas.microsoft.com/office/powerpoint/2010/main" val="368535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p:nvPr/>
        </p:nvSpPr>
        <p:spPr>
          <a:xfrm>
            <a:off x="-10200" y="0"/>
            <a:ext cx="9164400" cy="1026300"/>
          </a:xfrm>
          <a:prstGeom prst="rect">
            <a:avLst/>
          </a:prstGeom>
          <a:solidFill>
            <a:srgbClr val="D8016D"/>
          </a:solidFill>
          <a:ln w="9525" cap="flat" cmpd="sng">
            <a:solidFill>
              <a:srgbClr val="D801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8016D"/>
              </a:highlight>
            </a:endParaRPr>
          </a:p>
        </p:txBody>
      </p:sp>
      <p:sp>
        <p:nvSpPr>
          <p:cNvPr id="107" name="Google Shape;107;p19"/>
          <p:cNvSpPr txBox="1"/>
          <p:nvPr/>
        </p:nvSpPr>
        <p:spPr>
          <a:xfrm>
            <a:off x="7159350" y="4728100"/>
            <a:ext cx="20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8" name="Google Shape;108;p19"/>
          <p:cNvSpPr txBox="1"/>
          <p:nvPr/>
        </p:nvSpPr>
        <p:spPr>
          <a:xfrm>
            <a:off x="5114069" y="1551975"/>
            <a:ext cx="3889222" cy="280073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Across from the foyer, opposite the information desk, there's an elevator alongside a set of stairs. I can use either of these to reach Level 2, where I'll find the entrance to the event in the Multipurpose Space.</a:t>
            </a:r>
          </a:p>
          <a:p>
            <a:pPr marL="0" lvl="0" indent="0" algn="l" rtl="0">
              <a:spcBef>
                <a:spcPts val="0"/>
              </a:spcBef>
              <a:spcAft>
                <a:spcPts val="0"/>
              </a:spcAft>
              <a:buNone/>
            </a:pPr>
            <a:endParaRPr lang="en-GB" sz="1700" dirty="0">
              <a:solidFill>
                <a:srgbClr val="434343"/>
              </a:solidFill>
              <a:latin typeface="+mn-lt"/>
              <a:ea typeface="Helvetica Neue"/>
              <a:cs typeface="Helvetica Neue"/>
              <a:sym typeface="Helvetica Neue"/>
            </a:endParaRPr>
          </a:p>
          <a:p>
            <a:pPr marL="0" lvl="0" indent="0" algn="l" rtl="0">
              <a:spcBef>
                <a:spcPts val="0"/>
              </a:spcBef>
              <a:spcAft>
                <a:spcPts val="0"/>
              </a:spcAft>
              <a:buNone/>
            </a:pPr>
            <a:r>
              <a:rPr lang="en-GB" sz="1700" dirty="0">
                <a:solidFill>
                  <a:srgbClr val="434343"/>
                </a:solidFill>
                <a:latin typeface="+mn-lt"/>
                <a:ea typeface="Helvetica Neue"/>
                <a:cs typeface="Helvetica Neue"/>
                <a:sym typeface="Helvetica Neue"/>
              </a:rPr>
              <a:t>Accessible Arts staff members will be stationed throughout the venue to assist with wayfinding.</a:t>
            </a:r>
            <a:endParaRPr lang="en-AU" sz="1700" dirty="0">
              <a:solidFill>
                <a:srgbClr val="434343"/>
              </a:solidFill>
              <a:latin typeface="+mn-lt"/>
              <a:ea typeface="Helvetica Neue"/>
              <a:cs typeface="Helvetica Neue"/>
              <a:sym typeface="Helvetica Neue"/>
            </a:endParaRPr>
          </a:p>
        </p:txBody>
      </p:sp>
      <p:sp>
        <p:nvSpPr>
          <p:cNvPr id="109" name="Google Shape;109;p19"/>
          <p:cNvSpPr txBox="1"/>
          <p:nvPr/>
        </p:nvSpPr>
        <p:spPr>
          <a:xfrm>
            <a:off x="627731" y="143833"/>
            <a:ext cx="788853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AU" sz="3600" b="1" dirty="0">
                <a:solidFill>
                  <a:schemeClr val="lt1"/>
                </a:solidFill>
                <a:latin typeface="+mn-lt"/>
                <a:ea typeface="Helvetica Neue"/>
                <a:cs typeface="Helvetica Neue"/>
                <a:sym typeface="Helvetica Neue"/>
              </a:rPr>
              <a:t>How to get to the event space  </a:t>
            </a:r>
            <a:endParaRPr sz="3600" b="1" dirty="0">
              <a:solidFill>
                <a:schemeClr val="lt1"/>
              </a:solidFill>
              <a:latin typeface="+mn-lt"/>
              <a:ea typeface="Helvetica Neue"/>
              <a:cs typeface="Helvetica Neue"/>
              <a:sym typeface="Helvetica Neue"/>
            </a:endParaRPr>
          </a:p>
        </p:txBody>
      </p:sp>
      <p:sp>
        <p:nvSpPr>
          <p:cNvPr id="2" name="Google Shape;65;p14">
            <a:extLst>
              <a:ext uri="{FF2B5EF4-FFF2-40B4-BE49-F238E27FC236}">
                <a16:creationId xmlns:a16="http://schemas.microsoft.com/office/drawing/2014/main" id="{A5EC3FE2-BF67-A83C-E3F0-A6659AC598C0}"/>
              </a:ext>
            </a:extLst>
          </p:cNvPr>
          <p:cNvSpPr txBox="1"/>
          <p:nvPr/>
        </p:nvSpPr>
        <p:spPr>
          <a:xfrm>
            <a:off x="262825" y="4742550"/>
            <a:ext cx="678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434343"/>
                </a:solidFill>
                <a:latin typeface="Helvetica Neue"/>
                <a:ea typeface="Helvetica Neue"/>
                <a:cs typeface="Helvetica Neue"/>
                <a:sym typeface="Helvetica Neue"/>
              </a:rPr>
              <a:t>ACCESSIBLE ARTS | ACCESS, IDEAS AND INSIGHTS: ACCESSIBLE CURATION | VISUAL STORY</a:t>
            </a:r>
            <a:endParaRPr sz="800" dirty="0">
              <a:solidFill>
                <a:srgbClr val="434343"/>
              </a:solidFill>
              <a:latin typeface="Helvetica Neue"/>
              <a:ea typeface="Helvetica Neue"/>
              <a:cs typeface="Helvetica Neue"/>
              <a:sym typeface="Helvetica Neue"/>
            </a:endParaRPr>
          </a:p>
        </p:txBody>
      </p:sp>
      <p:pic>
        <p:nvPicPr>
          <p:cNvPr id="5" name="Picture 4" descr="A elevator with a wooden staircase&#10;&#10;Description automatically generated">
            <a:extLst>
              <a:ext uri="{FF2B5EF4-FFF2-40B4-BE49-F238E27FC236}">
                <a16:creationId xmlns:a16="http://schemas.microsoft.com/office/drawing/2014/main" id="{97F79C7E-B5DF-7A52-C4C3-3F31D59E4D3E}"/>
              </a:ext>
            </a:extLst>
          </p:cNvPr>
          <p:cNvPicPr>
            <a:picLocks noChangeAspect="1"/>
          </p:cNvPicPr>
          <p:nvPr/>
        </p:nvPicPr>
        <p:blipFill rotWithShape="1">
          <a:blip r:embed="rId3"/>
          <a:srcRect b="8292"/>
          <a:stretch/>
        </p:blipFill>
        <p:spPr>
          <a:xfrm>
            <a:off x="262825" y="1305972"/>
            <a:ext cx="4676030" cy="3233176"/>
          </a:xfrm>
          <a:prstGeom prst="rect">
            <a:avLst/>
          </a:prstGeom>
        </p:spPr>
      </p:pic>
    </p:spTree>
    <p:extLst>
      <p:ext uri="{BB962C8B-B14F-4D97-AF65-F5344CB8AC3E}">
        <p14:creationId xmlns:p14="http://schemas.microsoft.com/office/powerpoint/2010/main" val="141454485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1252</Words>
  <Application>Microsoft Office PowerPoint</Application>
  <PresentationFormat>On-screen Show (16:9)</PresentationFormat>
  <Paragraphs>110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Helvetica Neue</vt:lpstr>
      <vt:lpstr>Arial</vt:lpstr>
      <vt:lpstr>Simple Light</vt:lpstr>
      <vt:lpstr>Visual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your visit to ‘Wellbeing Through Art’ at the Art Gallery of NSW  Visual Story</dc:title>
  <dc:creator>Liz</dc:creator>
  <cp:lastModifiedBy>Rachel Musgrove</cp:lastModifiedBy>
  <cp:revision>13</cp:revision>
  <dcterms:modified xsi:type="dcterms:W3CDTF">2024-04-19T05:26:35Z</dcterms:modified>
</cp:coreProperties>
</file>