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74" r:id="rId4"/>
    <p:sldId id="281" r:id="rId5"/>
    <p:sldId id="258" r:id="rId6"/>
    <p:sldId id="276" r:id="rId7"/>
    <p:sldId id="259" r:id="rId8"/>
    <p:sldId id="279" r:id="rId9"/>
    <p:sldId id="278" r:id="rId10"/>
    <p:sldId id="265" r:id="rId11"/>
    <p:sldId id="271" r:id="rId12"/>
    <p:sldId id="270" r:id="rId13"/>
    <p:sldId id="268" r:id="rId14"/>
    <p:sldId id="282" r:id="rId15"/>
    <p:sldId id="272" r:id="rId16"/>
  </p:sldIdLst>
  <p:sldSz cx="9144000" cy="5143500" type="screen16x9"/>
  <p:notesSz cx="6858000" cy="9144000"/>
  <p:embeddedFontLst>
    <p:embeddedFont>
      <p:font typeface="Helvetica Neue"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95"/>
  </p:normalViewPr>
  <p:slideViewPr>
    <p:cSldViewPr snapToGrid="0">
      <p:cViewPr varScale="1">
        <p:scale>
          <a:sx n="63" d="100"/>
          <a:sy n="63" d="100"/>
        </p:scale>
        <p:origin x="1003"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5b3c4dbdc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5b3c4dbdc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b3c4dbdc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5b3c4dbdc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5b3c4dbdc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5b3c4dbdc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5b3c4dbdcf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5b3c4dbdc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5b3c4dbdcf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5b3c4dbdc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7837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5b3c4dbdc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5b3c4dbdc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5b3c4dbdc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5b3c4dbd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62C94B1-39B6-22C6-01CD-EFB3960AAFEC}"/>
            </a:ext>
          </a:extLst>
        </p:cNvPr>
        <p:cNvGrpSpPr/>
        <p:nvPr/>
      </p:nvGrpSpPr>
      <p:grpSpPr>
        <a:xfrm>
          <a:off x="0" y="0"/>
          <a:ext cx="0" cy="0"/>
          <a:chOff x="0" y="0"/>
          <a:chExt cx="0" cy="0"/>
        </a:xfrm>
      </p:grpSpPr>
      <p:sp>
        <p:nvSpPr>
          <p:cNvPr id="58" name="Google Shape;58;g15b3c4dbdcf_0_5:notes">
            <a:extLst>
              <a:ext uri="{FF2B5EF4-FFF2-40B4-BE49-F238E27FC236}">
                <a16:creationId xmlns:a16="http://schemas.microsoft.com/office/drawing/2014/main" id="{68656E7E-F2AB-EF68-9389-54D938BCED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5b3c4dbdcf_0_5:notes">
            <a:extLst>
              <a:ext uri="{FF2B5EF4-FFF2-40B4-BE49-F238E27FC236}">
                <a16:creationId xmlns:a16="http://schemas.microsoft.com/office/drawing/2014/main" id="{344496D0-7FF1-48AB-EDE7-74252AF625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937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62C94B1-39B6-22C6-01CD-EFB3960AAFEC}"/>
            </a:ext>
          </a:extLst>
        </p:cNvPr>
        <p:cNvGrpSpPr/>
        <p:nvPr/>
      </p:nvGrpSpPr>
      <p:grpSpPr>
        <a:xfrm>
          <a:off x="0" y="0"/>
          <a:ext cx="0" cy="0"/>
          <a:chOff x="0" y="0"/>
          <a:chExt cx="0" cy="0"/>
        </a:xfrm>
      </p:grpSpPr>
      <p:sp>
        <p:nvSpPr>
          <p:cNvPr id="58" name="Google Shape;58;g15b3c4dbdcf_0_5:notes">
            <a:extLst>
              <a:ext uri="{FF2B5EF4-FFF2-40B4-BE49-F238E27FC236}">
                <a16:creationId xmlns:a16="http://schemas.microsoft.com/office/drawing/2014/main" id="{68656E7E-F2AB-EF68-9389-54D938BCED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5b3c4dbdcf_0_5:notes">
            <a:extLst>
              <a:ext uri="{FF2B5EF4-FFF2-40B4-BE49-F238E27FC236}">
                <a16:creationId xmlns:a16="http://schemas.microsoft.com/office/drawing/2014/main" id="{344496D0-7FF1-48AB-EDE7-74252AF625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050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6b54d9f6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6b54d9f6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6b54d9f6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6b54d9f6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13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5b3c4dbdc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5b3c4dbdc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5b3c4dbdc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5b3c4dbdc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428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5b3c4dbdc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5b3c4dbdc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152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aarts.net.au/contact-u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hyperlink" Target="https://www.sydneytheatre.com.au/your-visit/the-theatre-bar-at-the-end-of-the-whar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sydneytheatre.com.a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arts.net.au/news/future-of-disability-storytelli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ydneytheatre.com.au/your-visit/the-wharf-theatres/accessibil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sydneytheatre.com.au/whats-o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www.sydneytheatre.com.au/your-visit/the-wharf-theatres/visitor-ma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750619"/>
            <a:ext cx="9144000" cy="20526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Clr>
                <a:schemeClr val="dk1"/>
              </a:buClr>
              <a:buSzPts val="990"/>
              <a:buFont typeface="Arial"/>
              <a:buNone/>
            </a:pPr>
            <a:r>
              <a:rPr lang="en-GB" sz="6833" b="1" dirty="0">
                <a:solidFill>
                  <a:srgbClr val="D8016D"/>
                </a:solidFill>
                <a:latin typeface="+mn-lt"/>
                <a:ea typeface="Helvetica Neue"/>
                <a:cs typeface="Helvetica Neue"/>
                <a:sym typeface="Helvetica Neue"/>
              </a:rPr>
              <a:t>Visual Story</a:t>
            </a:r>
            <a:endParaRPr sz="3533" b="1" dirty="0">
              <a:solidFill>
                <a:srgbClr val="D8016D"/>
              </a:solidFill>
              <a:latin typeface="+mn-lt"/>
              <a:ea typeface="Helvetica Neue"/>
              <a:cs typeface="Helvetica Neue"/>
              <a:sym typeface="Helvetica Neue"/>
            </a:endParaRPr>
          </a:p>
        </p:txBody>
      </p:sp>
      <p:sp>
        <p:nvSpPr>
          <p:cNvPr id="55" name="Google Shape;55;p13"/>
          <p:cNvSpPr txBox="1"/>
          <p:nvPr/>
        </p:nvSpPr>
        <p:spPr>
          <a:xfrm>
            <a:off x="488700" y="146625"/>
            <a:ext cx="703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6" name="Google Shape;56;p13"/>
          <p:cNvPicPr preferRelativeResize="0"/>
          <p:nvPr/>
        </p:nvPicPr>
        <p:blipFill rotWithShape="1">
          <a:blip r:embed="rId3">
            <a:alphaModFix/>
          </a:blip>
          <a:srcRect b="7517"/>
          <a:stretch/>
        </p:blipFill>
        <p:spPr>
          <a:xfrm>
            <a:off x="3588300" y="-42600"/>
            <a:ext cx="1967400" cy="1819519"/>
          </a:xfrm>
          <a:prstGeom prst="rect">
            <a:avLst/>
          </a:prstGeom>
          <a:noFill/>
          <a:ln>
            <a:noFill/>
          </a:ln>
        </p:spPr>
      </p:pic>
      <p:sp>
        <p:nvSpPr>
          <p:cNvPr id="2" name="TextBox 1">
            <a:extLst>
              <a:ext uri="{FF2B5EF4-FFF2-40B4-BE49-F238E27FC236}">
                <a16:creationId xmlns:a16="http://schemas.microsoft.com/office/drawing/2014/main" id="{EEF82BD5-3BE0-47FA-E957-8A330E0C3992}"/>
              </a:ext>
            </a:extLst>
          </p:cNvPr>
          <p:cNvSpPr txBox="1"/>
          <p:nvPr/>
        </p:nvSpPr>
        <p:spPr>
          <a:xfrm>
            <a:off x="601838" y="2761924"/>
            <a:ext cx="7940324" cy="1815882"/>
          </a:xfrm>
          <a:prstGeom prst="rect">
            <a:avLst/>
          </a:prstGeom>
          <a:noFill/>
        </p:spPr>
        <p:txBody>
          <a:bodyPr wrap="square" rtlCol="0">
            <a:spAutoFit/>
          </a:bodyPr>
          <a:lstStyle/>
          <a:p>
            <a:pPr algn="ctr"/>
            <a:r>
              <a:rPr lang="en-GB" sz="4000" b="1" dirty="0">
                <a:solidFill>
                  <a:srgbClr val="434343"/>
                </a:solidFill>
                <a:latin typeface="+mn-lt"/>
                <a:ea typeface="Helvetica Neue"/>
                <a:cs typeface="Helvetica Neue"/>
                <a:sym typeface="Helvetica Neue"/>
              </a:rPr>
              <a:t>Planning your visit to:  </a:t>
            </a:r>
            <a:br>
              <a:rPr lang="en-GB" sz="4000" b="1" dirty="0">
                <a:solidFill>
                  <a:srgbClr val="434343"/>
                </a:solidFill>
                <a:latin typeface="+mn-lt"/>
                <a:ea typeface="Helvetica Neue"/>
                <a:cs typeface="Helvetica Neue"/>
                <a:sym typeface="Helvetica Neue"/>
              </a:rPr>
            </a:br>
            <a:r>
              <a:rPr lang="en-GB" sz="3600" b="1" dirty="0">
                <a:solidFill>
                  <a:srgbClr val="434343"/>
                </a:solidFill>
                <a:latin typeface="+mn-lt"/>
                <a:ea typeface="Helvetica Neue"/>
                <a:cs typeface="Helvetica Neue"/>
                <a:sym typeface="Helvetica Neue"/>
              </a:rPr>
              <a:t>Access, Ideas &amp; Insights </a:t>
            </a:r>
          </a:p>
          <a:p>
            <a:pPr algn="ctr"/>
            <a:r>
              <a:rPr lang="en-GB" sz="3600" b="1" dirty="0">
                <a:solidFill>
                  <a:srgbClr val="434343"/>
                </a:solidFill>
                <a:latin typeface="+mn-lt"/>
                <a:ea typeface="Helvetica Neue"/>
                <a:cs typeface="Helvetica Neue"/>
                <a:sym typeface="Helvetica Neue"/>
              </a:rPr>
              <a:t>The Future of Disability Storytelling  </a:t>
            </a:r>
            <a:endParaRPr lang="en-AU"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137" name="Google Shape;137;p22"/>
          <p:cNvSpPr txBox="1"/>
          <p:nvPr/>
        </p:nvSpPr>
        <p:spPr>
          <a:xfrm>
            <a:off x="5100830" y="1250490"/>
            <a:ext cx="3885189" cy="39087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dirty="0">
                <a:solidFill>
                  <a:srgbClr val="434343"/>
                </a:solidFill>
                <a:latin typeface="+mn-lt"/>
                <a:ea typeface="Helvetica Neue"/>
                <a:cs typeface="Helvetica Neue"/>
                <a:sym typeface="Helvetica Neue"/>
              </a:rPr>
              <a:t>At the entrance to the Wharf 2 Theatre, I will be greeted by Accessible Arts staff wearing pink lanyards with their names. They will ask for my name to check me in and provide me with a sticker displaying my name for easy identification.</a:t>
            </a:r>
            <a:endParaRPr lang="en-AU" sz="1600" dirty="0">
              <a:solidFill>
                <a:srgbClr val="434343"/>
              </a:solidFill>
              <a:latin typeface="+mn-lt"/>
              <a:ea typeface="Helvetica Neue"/>
              <a:cs typeface="Helvetica Neue"/>
              <a:sym typeface="Helvetica Neue"/>
            </a:endParaRPr>
          </a:p>
          <a:p>
            <a:pPr marL="0" lvl="0" indent="0" algn="l" rtl="0">
              <a:spcBef>
                <a:spcPts val="0"/>
              </a:spcBef>
              <a:spcAft>
                <a:spcPts val="0"/>
              </a:spcAft>
              <a:buNone/>
            </a:pPr>
            <a:endParaRPr lang="en-GB" sz="16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1600" dirty="0">
                <a:solidFill>
                  <a:srgbClr val="434343"/>
                </a:solidFill>
                <a:latin typeface="+mn-lt"/>
                <a:ea typeface="Helvetica Neue"/>
                <a:cs typeface="Helvetica Neue"/>
                <a:sym typeface="Helvetica Neue"/>
              </a:rPr>
              <a:t>Inside I will see rows of chairs ascending the stairs. I can choose to sit anywhere I feel comfortable, except for chairs marked with a reserved sign. Wharf 2 is wheelchair accessible.</a:t>
            </a:r>
            <a:endParaRPr lang="en-AU" sz="1600" dirty="0">
              <a:solidFill>
                <a:srgbClr val="434343"/>
              </a:solidFill>
              <a:latin typeface="+mn-lt"/>
              <a:ea typeface="Helvetica Neue"/>
              <a:cs typeface="Helvetica Neue"/>
              <a:sym typeface="Helvetica Neue"/>
            </a:endParaRPr>
          </a:p>
          <a:p>
            <a:pPr marL="0" lvl="0" indent="0" algn="l" rtl="0">
              <a:spcBef>
                <a:spcPts val="0"/>
              </a:spcBef>
              <a:spcAft>
                <a:spcPts val="0"/>
              </a:spcAft>
              <a:buNone/>
            </a:pPr>
            <a:endParaRPr lang="en-AU" sz="1700" dirty="0">
              <a:solidFill>
                <a:srgbClr val="434343"/>
              </a:solidFill>
              <a:latin typeface="+mn-lt"/>
              <a:ea typeface="Helvetica Neue"/>
              <a:cs typeface="Helvetica Neue"/>
              <a:sym typeface="Helvetica Neue"/>
            </a:endParaRPr>
          </a:p>
          <a:p>
            <a:pPr marL="0" lvl="0" indent="0" algn="l" rtl="0">
              <a:spcBef>
                <a:spcPts val="0"/>
              </a:spcBef>
              <a:spcAft>
                <a:spcPts val="0"/>
              </a:spcAft>
              <a:buNone/>
            </a:pPr>
            <a:endParaRPr sz="1700" dirty="0">
              <a:solidFill>
                <a:srgbClr val="434343"/>
              </a:solidFill>
              <a:latin typeface="+mn-lt"/>
              <a:ea typeface="Helvetica Neue"/>
              <a:cs typeface="Helvetica Neue"/>
              <a:sym typeface="Helvetica Neue"/>
            </a:endParaRPr>
          </a:p>
        </p:txBody>
      </p:sp>
      <p:sp>
        <p:nvSpPr>
          <p:cNvPr id="138" name="Google Shape;138;p22"/>
          <p:cNvSpPr txBox="1">
            <a:spLocks noGrp="1"/>
          </p:cNvSpPr>
          <p:nvPr>
            <p:ph type="subTitle" idx="1"/>
          </p:nvPr>
        </p:nvSpPr>
        <p:spPr>
          <a:xfrm>
            <a:off x="262825" y="1168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3600" b="1" dirty="0">
                <a:solidFill>
                  <a:schemeClr val="lt1"/>
                </a:solidFill>
                <a:latin typeface="+mn-lt"/>
                <a:ea typeface="Helvetica Neue"/>
                <a:cs typeface="Helvetica Neue"/>
                <a:sym typeface="Helvetica Neue"/>
              </a:rPr>
              <a:t>Wharf 2 – Theatre  </a:t>
            </a:r>
            <a:r>
              <a:rPr lang="en-GB" sz="3600" dirty="0">
                <a:latin typeface="+mn-lt"/>
                <a:ea typeface="Helvetica Neue"/>
                <a:cs typeface="Helvetica Neue"/>
                <a:sym typeface="Helvetica Neue"/>
              </a:rPr>
              <a:t> </a:t>
            </a:r>
            <a:r>
              <a:rPr lang="en-GB" sz="3600" b="1" dirty="0">
                <a:latin typeface="+mn-lt"/>
                <a:ea typeface="Helvetica Neue"/>
                <a:cs typeface="Helvetica Neue"/>
                <a:sym typeface="Helvetica Neue"/>
              </a:rPr>
              <a:t> </a:t>
            </a:r>
            <a:endParaRPr sz="3600" b="1" dirty="0">
              <a:latin typeface="+mn-lt"/>
              <a:ea typeface="Helvetica Neue"/>
              <a:cs typeface="Helvetica Neue"/>
              <a:sym typeface="Helvetica Neue"/>
            </a:endParaRPr>
          </a:p>
        </p:txBody>
      </p:sp>
      <p:sp>
        <p:nvSpPr>
          <p:cNvPr id="3" name="Google Shape;65;p14">
            <a:extLst>
              <a:ext uri="{FF2B5EF4-FFF2-40B4-BE49-F238E27FC236}">
                <a16:creationId xmlns:a16="http://schemas.microsoft.com/office/drawing/2014/main" id="{350A376F-535B-B3B1-DB04-34B5DEC2D187}"/>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pic>
        <p:nvPicPr>
          <p:cNvPr id="4" name="Picture 3" descr="A person standing in a auditorium&#10;&#10;Description automatically generated">
            <a:extLst>
              <a:ext uri="{FF2B5EF4-FFF2-40B4-BE49-F238E27FC236}">
                <a16:creationId xmlns:a16="http://schemas.microsoft.com/office/drawing/2014/main" id="{121F4ED9-A5C6-B7FA-0FD1-A98FBC036B03}"/>
              </a:ext>
            </a:extLst>
          </p:cNvPr>
          <p:cNvPicPr>
            <a:picLocks noChangeAspect="1"/>
          </p:cNvPicPr>
          <p:nvPr/>
        </p:nvPicPr>
        <p:blipFill>
          <a:blip r:embed="rId3"/>
          <a:stretch>
            <a:fillRect/>
          </a:stretch>
        </p:blipFill>
        <p:spPr>
          <a:xfrm>
            <a:off x="262826" y="1297681"/>
            <a:ext cx="4669036" cy="32448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191" name="Google Shape;191;p28"/>
          <p:cNvSpPr txBox="1"/>
          <p:nvPr/>
        </p:nvSpPr>
        <p:spPr>
          <a:xfrm>
            <a:off x="655200" y="1162325"/>
            <a:ext cx="8119832" cy="33855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dirty="0">
                <a:solidFill>
                  <a:srgbClr val="434343"/>
                </a:solidFill>
                <a:latin typeface="Helvetica Neue"/>
                <a:ea typeface="Helvetica Neue"/>
                <a:cs typeface="Helvetica Neue"/>
                <a:sym typeface="Helvetica Neue"/>
              </a:rPr>
              <a:t>Doors to the event will open at 1:45pm, with the program starting at 2pm with a Welcome to Country.</a:t>
            </a:r>
          </a:p>
          <a:p>
            <a:pPr marL="0" lvl="0" indent="0" algn="l" rtl="0">
              <a:spcBef>
                <a:spcPts val="0"/>
              </a:spcBef>
              <a:spcAft>
                <a:spcPts val="0"/>
              </a:spcAft>
              <a:buNone/>
            </a:pPr>
            <a:endParaRPr lang="en-GB" sz="1600" dirty="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1600" dirty="0">
                <a:solidFill>
                  <a:srgbClr val="434343"/>
                </a:solidFill>
                <a:latin typeface="Helvetica Neue"/>
                <a:ea typeface="Helvetica Neue"/>
                <a:cs typeface="Helvetica Neue"/>
                <a:sym typeface="Helvetica Neue"/>
              </a:rPr>
              <a:t>Following the welcome, a panel discussion featuring three speakers and an MC will take place on stage. The panel discussion will last for 45mins concluding with 15min audience Q&amp;A session where I can ask a question to the panellists. Questions will be welcomed from both the online and in-person audience.</a:t>
            </a:r>
          </a:p>
          <a:p>
            <a:pPr marL="0" lvl="0" indent="0" algn="l" rtl="0">
              <a:spcBef>
                <a:spcPts val="0"/>
              </a:spcBef>
              <a:spcAft>
                <a:spcPts val="0"/>
              </a:spcAft>
              <a:buNone/>
            </a:pPr>
            <a:endParaRPr lang="en-GB" sz="1600" dirty="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1600" dirty="0">
                <a:solidFill>
                  <a:srgbClr val="434343"/>
                </a:solidFill>
                <a:latin typeface="Helvetica Neue"/>
                <a:ea typeface="Helvetica Neue"/>
                <a:cs typeface="Helvetica Neue"/>
                <a:sym typeface="Helvetica Neue"/>
              </a:rPr>
              <a:t>After the panel ends, I can go to the Bar at the End of the Wharf for a relaxed networking session from 3:30pm to 4pm. </a:t>
            </a:r>
          </a:p>
          <a:p>
            <a:pPr marL="0" lvl="0" indent="0" algn="l" rtl="0">
              <a:spcBef>
                <a:spcPts val="0"/>
              </a:spcBef>
              <a:spcAft>
                <a:spcPts val="0"/>
              </a:spcAft>
              <a:buNone/>
            </a:pPr>
            <a:endParaRPr lang="en-GB" sz="1600" dirty="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1600" dirty="0">
                <a:solidFill>
                  <a:srgbClr val="434343"/>
                </a:solidFill>
                <a:latin typeface="Helvetica Neue"/>
                <a:ea typeface="Helvetica Neue"/>
                <a:cs typeface="Helvetica Neue"/>
                <a:sym typeface="Helvetica Neue"/>
              </a:rPr>
              <a:t>During the event, a photographer will be taking pictures, and audio and video equipment will be used because the event will be live-streamed.</a:t>
            </a:r>
            <a:endParaRPr sz="1600" dirty="0">
              <a:solidFill>
                <a:srgbClr val="434343"/>
              </a:solidFill>
              <a:latin typeface="Helvetica Neue"/>
              <a:ea typeface="Helvetica Neue"/>
              <a:cs typeface="Helvetica Neue"/>
              <a:sym typeface="Helvetica Neue"/>
            </a:endParaRPr>
          </a:p>
        </p:txBody>
      </p:sp>
      <p:sp>
        <p:nvSpPr>
          <p:cNvPr id="192" name="Google Shape;192;p28"/>
          <p:cNvSpPr txBox="1"/>
          <p:nvPr/>
        </p:nvSpPr>
        <p:spPr>
          <a:xfrm>
            <a:off x="293250" y="136025"/>
            <a:ext cx="85575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dirty="0">
                <a:solidFill>
                  <a:schemeClr val="lt1"/>
                </a:solidFill>
                <a:latin typeface="+mn-lt"/>
                <a:ea typeface="Helvetica Neue"/>
                <a:cs typeface="Helvetica Neue"/>
                <a:sym typeface="Helvetica Neue"/>
              </a:rPr>
              <a:t>Event start &amp; ending time</a:t>
            </a:r>
            <a:endParaRPr sz="3600" b="1" dirty="0">
              <a:solidFill>
                <a:schemeClr val="dk2"/>
              </a:solidFill>
              <a:latin typeface="+mn-lt"/>
              <a:ea typeface="Helvetica Neue"/>
              <a:cs typeface="Helvetica Neue"/>
              <a:sym typeface="Helvetica Neue"/>
            </a:endParaRPr>
          </a:p>
        </p:txBody>
      </p:sp>
      <p:sp>
        <p:nvSpPr>
          <p:cNvPr id="3" name="Google Shape;65;p14">
            <a:extLst>
              <a:ext uri="{FF2B5EF4-FFF2-40B4-BE49-F238E27FC236}">
                <a16:creationId xmlns:a16="http://schemas.microsoft.com/office/drawing/2014/main" id="{1AE449F1-349B-89CC-C8ED-2C8211481E8F}"/>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182" name="Google Shape;182;p27"/>
          <p:cNvSpPr txBox="1"/>
          <p:nvPr/>
        </p:nvSpPr>
        <p:spPr>
          <a:xfrm>
            <a:off x="5114069" y="1216359"/>
            <a:ext cx="3864339" cy="35855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The event will be Auslan interpreted and live captioned. Sydney Theatre  Company  is universally accessible. </a:t>
            </a:r>
          </a:p>
          <a:p>
            <a:pPr marL="0" lvl="0" indent="0" algn="l" rtl="0">
              <a:spcBef>
                <a:spcPts val="0"/>
              </a:spcBef>
              <a:spcAft>
                <a:spcPts val="0"/>
              </a:spcAft>
              <a:buNone/>
            </a:pPr>
            <a:endParaRPr lang="en-GB" sz="17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If I require an accessible seat, I can approach the Accessible Arts staff, and they will assist me in finding one.</a:t>
            </a:r>
          </a:p>
          <a:p>
            <a:pPr marL="0" lvl="0" indent="0" algn="l" rtl="0">
              <a:spcBef>
                <a:spcPts val="0"/>
              </a:spcBef>
              <a:spcAft>
                <a:spcPts val="0"/>
              </a:spcAft>
              <a:buNone/>
            </a:pPr>
            <a:endParaRPr lang="en-GB" sz="1700" dirty="0">
              <a:solidFill>
                <a:srgbClr val="434343"/>
              </a:solidFill>
              <a:latin typeface="+mn-lt"/>
              <a:ea typeface="Helvetica Neue"/>
              <a:cs typeface="Helvetica Neue"/>
              <a:sym typeface="Helvetica Neue"/>
            </a:endParaRPr>
          </a:p>
          <a:p>
            <a:r>
              <a:rPr lang="en-GB" sz="1700" dirty="0">
                <a:solidFill>
                  <a:srgbClr val="434343"/>
                </a:solidFill>
                <a:latin typeface="+mn-lt"/>
                <a:ea typeface="Helvetica Neue"/>
                <a:cs typeface="Helvetica Neue"/>
                <a:sym typeface="Helvetica Neue"/>
              </a:rPr>
              <a:t>If I want to ask about specific access requirements before the event, I can reach out to the Accessible Arts team by clicking here: </a:t>
            </a:r>
            <a:r>
              <a:rPr lang="en-GB" sz="1700" u="sng" dirty="0">
                <a:solidFill>
                  <a:schemeClr val="accent1"/>
                </a:solidFill>
                <a:latin typeface="+mn-lt"/>
                <a:ea typeface="Helvetica Neue"/>
                <a:cs typeface="Helvetica Neue"/>
                <a:sym typeface="Helvetica Neue"/>
                <a:hlinkClick r:id="rId3">
                  <a:extLst>
                    <a:ext uri="{A12FA001-AC4F-418D-AE19-62706E023703}">
                      <ahyp:hlinkClr xmlns:ahyp="http://schemas.microsoft.com/office/drawing/2018/hyperlinkcolor" val="tx"/>
                    </a:ext>
                  </a:extLst>
                </a:hlinkClick>
              </a:rPr>
              <a:t>Contact Us </a:t>
            </a:r>
            <a:r>
              <a:rPr lang="en-GB" sz="1700" dirty="0">
                <a:solidFill>
                  <a:srgbClr val="434343"/>
                </a:solidFill>
                <a:latin typeface="+mn-lt"/>
                <a:ea typeface="Helvetica Neue"/>
                <a:cs typeface="Helvetica Neue"/>
                <a:sym typeface="Helvetica Neue"/>
              </a:rPr>
              <a:t> </a:t>
            </a:r>
          </a:p>
          <a:p>
            <a:pPr marL="0" lvl="0" indent="0" algn="l" rtl="0">
              <a:spcBef>
                <a:spcPts val="0"/>
              </a:spcBef>
              <a:spcAft>
                <a:spcPts val="0"/>
              </a:spcAft>
              <a:buNone/>
            </a:pPr>
            <a:endParaRPr sz="1700" dirty="0">
              <a:solidFill>
                <a:srgbClr val="434343"/>
              </a:solidFill>
              <a:latin typeface="Helvetica Neue"/>
              <a:ea typeface="Helvetica Neue"/>
              <a:cs typeface="Helvetica Neue"/>
              <a:sym typeface="Helvetica Neue"/>
            </a:endParaRPr>
          </a:p>
        </p:txBody>
      </p:sp>
      <p:sp>
        <p:nvSpPr>
          <p:cNvPr id="183" name="Google Shape;183;p27"/>
          <p:cNvSpPr txBox="1"/>
          <p:nvPr/>
        </p:nvSpPr>
        <p:spPr>
          <a:xfrm>
            <a:off x="0" y="134550"/>
            <a:ext cx="91440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dirty="0">
                <a:solidFill>
                  <a:schemeClr val="lt1"/>
                </a:solidFill>
                <a:latin typeface="+mn-lt"/>
                <a:ea typeface="Helvetica Neue"/>
                <a:cs typeface="Helvetica Neue"/>
                <a:sym typeface="Helvetica Neue"/>
              </a:rPr>
              <a:t>Access at the event </a:t>
            </a:r>
            <a:endParaRPr sz="3600" b="1" dirty="0">
              <a:solidFill>
                <a:schemeClr val="lt1"/>
              </a:solidFill>
              <a:latin typeface="+mn-lt"/>
              <a:ea typeface="Helvetica Neue"/>
              <a:cs typeface="Helvetica Neue"/>
              <a:sym typeface="Helvetica Neue"/>
            </a:endParaRPr>
          </a:p>
        </p:txBody>
      </p:sp>
      <p:pic>
        <p:nvPicPr>
          <p:cNvPr id="6" name="Picture 5" descr="A black background with white lines&#10;&#10;Description automatically generated">
            <a:extLst>
              <a:ext uri="{FF2B5EF4-FFF2-40B4-BE49-F238E27FC236}">
                <a16:creationId xmlns:a16="http://schemas.microsoft.com/office/drawing/2014/main" id="{7580A096-AB8C-1C56-4622-34420C4B4DC1}"/>
              </a:ext>
            </a:extLst>
          </p:cNvPr>
          <p:cNvPicPr>
            <a:picLocks noChangeAspect="1"/>
          </p:cNvPicPr>
          <p:nvPr/>
        </p:nvPicPr>
        <p:blipFill>
          <a:blip r:embed="rId4"/>
          <a:stretch>
            <a:fillRect/>
          </a:stretch>
        </p:blipFill>
        <p:spPr>
          <a:xfrm>
            <a:off x="338889" y="1370587"/>
            <a:ext cx="4233111" cy="3308676"/>
          </a:xfrm>
          <a:prstGeom prst="rect">
            <a:avLst/>
          </a:prstGeom>
        </p:spPr>
      </p:pic>
      <p:sp>
        <p:nvSpPr>
          <p:cNvPr id="3" name="Google Shape;65;p14">
            <a:extLst>
              <a:ext uri="{FF2B5EF4-FFF2-40B4-BE49-F238E27FC236}">
                <a16:creationId xmlns:a16="http://schemas.microsoft.com/office/drawing/2014/main" id="{BD9D779E-CAB2-8A86-3E02-6547A16692A3}"/>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164" name="Google Shape;164;p25"/>
          <p:cNvSpPr txBox="1"/>
          <p:nvPr/>
        </p:nvSpPr>
        <p:spPr>
          <a:xfrm>
            <a:off x="5136639" y="1420992"/>
            <a:ext cx="3896162" cy="306234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Accessible toilets are on Level 1 at Mid-Wharf and at the End of the Wharf. This is a short distance from the entrance to Wharf 2 Theatre. </a:t>
            </a:r>
          </a:p>
          <a:p>
            <a:pPr marL="0" lvl="0" indent="0" algn="l" rtl="0">
              <a:spcBef>
                <a:spcPts val="0"/>
              </a:spcBef>
              <a:spcAft>
                <a:spcPts val="0"/>
              </a:spcAft>
              <a:buNone/>
            </a:pPr>
            <a:endParaRPr lang="en-GB" sz="17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There are ambulant toilets inside the female toilet blocks at the End of the Wharf.</a:t>
            </a:r>
          </a:p>
          <a:p>
            <a:pPr marL="0" lvl="0" indent="0" algn="l" rtl="0">
              <a:spcBef>
                <a:spcPts val="0"/>
              </a:spcBef>
              <a:spcAft>
                <a:spcPts val="0"/>
              </a:spcAft>
              <a:buNone/>
            </a:pPr>
            <a:endParaRPr lang="en-GB" sz="17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If I need help finding the toilets, I can ask the Accessible Arts staff for help. </a:t>
            </a:r>
            <a:endParaRPr lang="en-AU" sz="1700" dirty="0">
              <a:solidFill>
                <a:srgbClr val="434343"/>
              </a:solidFill>
              <a:latin typeface="+mn-lt"/>
              <a:ea typeface="Helvetica Neue"/>
              <a:cs typeface="Helvetica Neue"/>
              <a:sym typeface="Helvetica Neue"/>
            </a:endParaRPr>
          </a:p>
        </p:txBody>
      </p:sp>
      <p:sp>
        <p:nvSpPr>
          <p:cNvPr id="165" name="Google Shape;165;p25"/>
          <p:cNvSpPr txBox="1"/>
          <p:nvPr/>
        </p:nvSpPr>
        <p:spPr>
          <a:xfrm>
            <a:off x="1340550" y="136025"/>
            <a:ext cx="6462900" cy="75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dirty="0">
                <a:solidFill>
                  <a:schemeClr val="lt1"/>
                </a:solidFill>
                <a:latin typeface="+mn-lt"/>
                <a:ea typeface="Helvetica Neue"/>
                <a:cs typeface="Helvetica Neue"/>
                <a:sym typeface="Helvetica Neue"/>
              </a:rPr>
              <a:t>Public Toilets</a:t>
            </a:r>
            <a:r>
              <a:rPr lang="en-GB" sz="3600" dirty="0">
                <a:solidFill>
                  <a:srgbClr val="434343"/>
                </a:solidFill>
                <a:latin typeface="+mn-lt"/>
                <a:ea typeface="Helvetica Neue"/>
                <a:cs typeface="Helvetica Neue"/>
                <a:sym typeface="Helvetica Neue"/>
              </a:rPr>
              <a:t>  </a:t>
            </a:r>
            <a:r>
              <a:rPr lang="en-GB" sz="3600" b="1" dirty="0">
                <a:solidFill>
                  <a:schemeClr val="dk2"/>
                </a:solidFill>
                <a:latin typeface="+mn-lt"/>
                <a:ea typeface="Helvetica Neue"/>
                <a:cs typeface="Helvetica Neue"/>
                <a:sym typeface="Helvetica Neue"/>
              </a:rPr>
              <a:t> </a:t>
            </a:r>
            <a:endParaRPr sz="3600" b="1" dirty="0">
              <a:solidFill>
                <a:schemeClr val="dk2"/>
              </a:solidFill>
              <a:latin typeface="+mn-lt"/>
              <a:ea typeface="Helvetica Neue"/>
              <a:cs typeface="Helvetica Neue"/>
              <a:sym typeface="Helvetica Neue"/>
            </a:endParaRPr>
          </a:p>
        </p:txBody>
      </p:sp>
      <p:sp>
        <p:nvSpPr>
          <p:cNvPr id="3" name="Google Shape;65;p14">
            <a:extLst>
              <a:ext uri="{FF2B5EF4-FFF2-40B4-BE49-F238E27FC236}">
                <a16:creationId xmlns:a16="http://schemas.microsoft.com/office/drawing/2014/main" id="{21442EF9-CF55-BE3E-C2CD-1DA64D72E02B}"/>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pic>
        <p:nvPicPr>
          <p:cNvPr id="4" name="Picture 3" descr="A long hallway with doors and signs&#10;&#10;Description automatically generated">
            <a:extLst>
              <a:ext uri="{FF2B5EF4-FFF2-40B4-BE49-F238E27FC236}">
                <a16:creationId xmlns:a16="http://schemas.microsoft.com/office/drawing/2014/main" id="{C04E541A-ECCF-2CA5-0922-B4D44C083C6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Lst>
          </a:blip>
          <a:srcRect r="3622"/>
          <a:stretch/>
        </p:blipFill>
        <p:spPr>
          <a:xfrm>
            <a:off x="262825" y="1303757"/>
            <a:ext cx="4680834" cy="32968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164" name="Google Shape;164;p25"/>
          <p:cNvSpPr txBox="1"/>
          <p:nvPr/>
        </p:nvSpPr>
        <p:spPr>
          <a:xfrm>
            <a:off x="5031055" y="985348"/>
            <a:ext cx="3896162" cy="3631733"/>
          </a:xfrm>
          <a:prstGeom prst="rect">
            <a:avLst/>
          </a:prstGeom>
          <a:noFill/>
          <a:ln>
            <a:noFill/>
          </a:ln>
        </p:spPr>
        <p:txBody>
          <a:bodyPr spcFirstLastPara="1" wrap="square" lIns="91425" tIns="91425" rIns="91425" bIns="91425" anchor="t" anchorCtr="0">
            <a:spAutoFit/>
          </a:bodyPr>
          <a:lstStyle/>
          <a:p>
            <a:endParaRPr lang="en-GB" sz="1600" dirty="0">
              <a:solidFill>
                <a:schemeClr val="bg2">
                  <a:lumMod val="75000"/>
                </a:schemeClr>
              </a:solidFill>
            </a:endParaRPr>
          </a:p>
          <a:p>
            <a:r>
              <a:rPr lang="en-GB" sz="1600" dirty="0">
                <a:solidFill>
                  <a:schemeClr val="bg2">
                    <a:lumMod val="75000"/>
                  </a:schemeClr>
                </a:solidFill>
              </a:rPr>
              <a:t>Food and drinks are not allowed in the theatre, but bottled water can be taken into Wharf 2 Theatre.</a:t>
            </a:r>
          </a:p>
          <a:p>
            <a:endParaRPr lang="en-GB" sz="1600" dirty="0">
              <a:solidFill>
                <a:schemeClr val="bg2">
                  <a:lumMod val="75000"/>
                </a:schemeClr>
              </a:solidFill>
            </a:endParaRPr>
          </a:p>
          <a:p>
            <a:r>
              <a:rPr lang="en-GB" sz="1600" dirty="0">
                <a:solidFill>
                  <a:schemeClr val="bg2">
                    <a:lumMod val="75000"/>
                  </a:schemeClr>
                </a:solidFill>
              </a:rPr>
              <a:t>There are several places to eat before and after the event. The closest option is The Theatre Bar at the End of the Wharf, open from Monday to Friday, 9am to 9pm.</a:t>
            </a:r>
          </a:p>
          <a:p>
            <a:endParaRPr lang="en-GB" sz="1600" dirty="0">
              <a:solidFill>
                <a:schemeClr val="bg2">
                  <a:lumMod val="75000"/>
                </a:schemeClr>
              </a:solidFill>
            </a:endParaRPr>
          </a:p>
          <a:p>
            <a:r>
              <a:rPr lang="en-GB" sz="1600" dirty="0">
                <a:solidFill>
                  <a:schemeClr val="bg2">
                    <a:lumMod val="75000"/>
                  </a:schemeClr>
                </a:solidFill>
              </a:rPr>
              <a:t>For more information about the menu, click </a:t>
            </a:r>
            <a:r>
              <a:rPr lang="en-GB" sz="1600" dirty="0" err="1">
                <a:solidFill>
                  <a:schemeClr val="bg2">
                    <a:lumMod val="75000"/>
                  </a:schemeClr>
                </a:solidFill>
              </a:rPr>
              <a:t>here:</a:t>
            </a:r>
            <a:r>
              <a:rPr lang="en-GB" sz="1600" b="0" i="0" u="sng" dirty="0" err="1">
                <a:solidFill>
                  <a:schemeClr val="accent1"/>
                </a:solidFill>
                <a:effectLst/>
                <a:highlight>
                  <a:srgbClr val="FFFFFF"/>
                </a:highlight>
                <a:latin typeface="+mn-lt"/>
                <a:hlinkClick r:id="rId3">
                  <a:extLst>
                    <a:ext uri="{A12FA001-AC4F-418D-AE19-62706E023703}">
                      <ahyp:hlinkClr xmlns:ahyp="http://schemas.microsoft.com/office/drawing/2018/hyperlinkcolor" val="tx"/>
                    </a:ext>
                  </a:extLst>
                </a:hlinkClick>
              </a:rPr>
              <a:t>The</a:t>
            </a:r>
            <a:r>
              <a:rPr lang="en-GB" sz="1600" b="0" i="0" u="sng" dirty="0">
                <a:solidFill>
                  <a:schemeClr val="accent1"/>
                </a:solidFill>
                <a:effectLst/>
                <a:highlight>
                  <a:srgbClr val="FFFFFF"/>
                </a:highlight>
                <a:latin typeface="+mn-lt"/>
                <a:hlinkClick r:id="rId3">
                  <a:extLst>
                    <a:ext uri="{A12FA001-AC4F-418D-AE19-62706E023703}">
                      <ahyp:hlinkClr xmlns:ahyp="http://schemas.microsoft.com/office/drawing/2018/hyperlinkcolor" val="tx"/>
                    </a:ext>
                  </a:extLst>
                </a:hlinkClick>
              </a:rPr>
              <a:t> Theatre Bar at the End of the Wharf</a:t>
            </a:r>
            <a:endParaRPr lang="en-AU" sz="1600" dirty="0">
              <a:solidFill>
                <a:schemeClr val="accent1"/>
              </a:solidFill>
              <a:latin typeface="+mn-lt"/>
              <a:ea typeface="Helvetica Neue"/>
              <a:cs typeface="Helvetica Neue"/>
              <a:sym typeface="Helvetica Neue"/>
            </a:endParaRPr>
          </a:p>
        </p:txBody>
      </p:sp>
      <p:sp>
        <p:nvSpPr>
          <p:cNvPr id="165" name="Google Shape;165;p25"/>
          <p:cNvSpPr txBox="1"/>
          <p:nvPr/>
        </p:nvSpPr>
        <p:spPr>
          <a:xfrm>
            <a:off x="1340550" y="136025"/>
            <a:ext cx="6462900" cy="75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dirty="0">
                <a:solidFill>
                  <a:schemeClr val="lt1"/>
                </a:solidFill>
                <a:latin typeface="+mn-lt"/>
                <a:ea typeface="Helvetica Neue"/>
                <a:cs typeface="Helvetica Neue"/>
                <a:sym typeface="Helvetica Neue"/>
              </a:rPr>
              <a:t>Food and Drinks  </a:t>
            </a:r>
            <a:r>
              <a:rPr lang="en-GB" sz="3600" dirty="0">
                <a:solidFill>
                  <a:srgbClr val="434343"/>
                </a:solidFill>
                <a:latin typeface="+mn-lt"/>
                <a:ea typeface="Helvetica Neue"/>
                <a:cs typeface="Helvetica Neue"/>
                <a:sym typeface="Helvetica Neue"/>
              </a:rPr>
              <a:t>  </a:t>
            </a:r>
            <a:r>
              <a:rPr lang="en-GB" sz="3600" b="1" dirty="0">
                <a:solidFill>
                  <a:schemeClr val="dk2"/>
                </a:solidFill>
                <a:latin typeface="+mn-lt"/>
                <a:ea typeface="Helvetica Neue"/>
                <a:cs typeface="Helvetica Neue"/>
                <a:sym typeface="Helvetica Neue"/>
              </a:rPr>
              <a:t> </a:t>
            </a:r>
            <a:endParaRPr sz="3600" b="1" dirty="0">
              <a:solidFill>
                <a:schemeClr val="dk2"/>
              </a:solidFill>
              <a:latin typeface="+mn-lt"/>
              <a:ea typeface="Helvetica Neue"/>
              <a:cs typeface="Helvetica Neue"/>
              <a:sym typeface="Helvetica Neue"/>
            </a:endParaRPr>
          </a:p>
        </p:txBody>
      </p:sp>
      <p:sp>
        <p:nvSpPr>
          <p:cNvPr id="3" name="Google Shape;65;p14">
            <a:extLst>
              <a:ext uri="{FF2B5EF4-FFF2-40B4-BE49-F238E27FC236}">
                <a16:creationId xmlns:a16="http://schemas.microsoft.com/office/drawing/2014/main" id="{21442EF9-CF55-BE3E-C2CD-1DA64D72E02B}"/>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pic>
        <p:nvPicPr>
          <p:cNvPr id="5" name="Picture 4" descr="A bar with a black counter and white tile walls&#10;&#10;Description automatically generated">
            <a:extLst>
              <a:ext uri="{FF2B5EF4-FFF2-40B4-BE49-F238E27FC236}">
                <a16:creationId xmlns:a16="http://schemas.microsoft.com/office/drawing/2014/main" id="{1CC17104-4CC4-F80E-B86C-600990E3E839}"/>
              </a:ext>
            </a:extLst>
          </p:cNvPr>
          <p:cNvPicPr>
            <a:picLocks noChangeAspect="1"/>
          </p:cNvPicPr>
          <p:nvPr/>
        </p:nvPicPr>
        <p:blipFill rotWithShape="1">
          <a:blip r:embed="rId4"/>
          <a:srcRect l="14181"/>
          <a:stretch/>
        </p:blipFill>
        <p:spPr>
          <a:xfrm>
            <a:off x="262825" y="1309657"/>
            <a:ext cx="4674935" cy="3244645"/>
          </a:xfrm>
          <a:prstGeom prst="rect">
            <a:avLst/>
          </a:prstGeom>
        </p:spPr>
      </p:pic>
    </p:spTree>
    <p:extLst>
      <p:ext uri="{BB962C8B-B14F-4D97-AF65-F5344CB8AC3E}">
        <p14:creationId xmlns:p14="http://schemas.microsoft.com/office/powerpoint/2010/main" val="2342703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199" name="Google Shape;199;p29"/>
          <p:cNvSpPr txBox="1"/>
          <p:nvPr/>
        </p:nvSpPr>
        <p:spPr>
          <a:xfrm>
            <a:off x="479250" y="93150"/>
            <a:ext cx="81855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dirty="0">
                <a:solidFill>
                  <a:schemeClr val="lt1"/>
                </a:solidFill>
                <a:latin typeface="+mn-lt"/>
                <a:ea typeface="Helvetica Neue"/>
                <a:cs typeface="Helvetica Neue"/>
                <a:sym typeface="Helvetica Neue"/>
              </a:rPr>
              <a:t>Leaving the event</a:t>
            </a:r>
            <a:endParaRPr sz="3600" b="1" dirty="0">
              <a:solidFill>
                <a:schemeClr val="lt1"/>
              </a:solidFill>
              <a:latin typeface="+mn-lt"/>
              <a:ea typeface="Helvetica Neue"/>
              <a:cs typeface="Helvetica Neue"/>
              <a:sym typeface="Helvetica Neue"/>
            </a:endParaRPr>
          </a:p>
        </p:txBody>
      </p:sp>
      <p:sp>
        <p:nvSpPr>
          <p:cNvPr id="200" name="Google Shape;200;p29"/>
          <p:cNvSpPr txBox="1"/>
          <p:nvPr/>
        </p:nvSpPr>
        <p:spPr>
          <a:xfrm>
            <a:off x="5103119" y="1156798"/>
            <a:ext cx="3989707" cy="39087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dirty="0">
                <a:solidFill>
                  <a:srgbClr val="434343"/>
                </a:solidFill>
                <a:latin typeface="+mn-lt"/>
                <a:ea typeface="Helvetica Neue"/>
                <a:cs typeface="Helvetica Neue"/>
                <a:sym typeface="Helvetica Neue"/>
              </a:rPr>
              <a:t>After the event, the audience is encouraged to join a relaxed networking session at the Theatre Bar at the End of the Wharf. I can choose to attend this or leave the event.</a:t>
            </a:r>
          </a:p>
          <a:p>
            <a:pPr marL="0" lvl="0" indent="0" algn="l" rtl="0">
              <a:spcBef>
                <a:spcPts val="0"/>
              </a:spcBef>
              <a:spcAft>
                <a:spcPts val="0"/>
              </a:spcAft>
              <a:buNone/>
            </a:pPr>
            <a:endParaRPr lang="en-GB" sz="16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1600" dirty="0">
                <a:solidFill>
                  <a:srgbClr val="434343"/>
                </a:solidFill>
                <a:latin typeface="+mn-lt"/>
                <a:ea typeface="Helvetica Neue"/>
                <a:cs typeface="Helvetica Neue"/>
                <a:sym typeface="Helvetica Neue"/>
              </a:rPr>
              <a:t>To exit, I can leave Wharf 2 Theatre and use any of the lifts on Level 1 along the Wharf, which will take me to the Pier or Hickson Rd.</a:t>
            </a:r>
          </a:p>
          <a:p>
            <a:pPr marL="0" lvl="0" indent="0" algn="l" rtl="0">
              <a:spcBef>
                <a:spcPts val="0"/>
              </a:spcBef>
              <a:spcAft>
                <a:spcPts val="0"/>
              </a:spcAft>
              <a:buNone/>
            </a:pPr>
            <a:endParaRPr lang="en-GB" sz="16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1600" dirty="0">
                <a:solidFill>
                  <a:srgbClr val="434343"/>
                </a:solidFill>
                <a:latin typeface="+mn-lt"/>
                <a:ea typeface="Helvetica Neue"/>
                <a:cs typeface="Helvetica Neue"/>
                <a:sym typeface="Helvetica Neue"/>
              </a:rPr>
              <a:t>I can find out more information about Sydney Theatre Company by clicking here: </a:t>
            </a:r>
            <a:r>
              <a:rPr lang="en-GB" sz="1600" dirty="0">
                <a:solidFill>
                  <a:srgbClr val="434343"/>
                </a:solidFill>
                <a:latin typeface="+mn-lt"/>
                <a:ea typeface="Helvetica Neue"/>
                <a:cs typeface="Helvetica Neue"/>
                <a:sym typeface="Helvetica Neue"/>
                <a:hlinkClick r:id="rId3"/>
              </a:rPr>
              <a:t>Sydney Theatre Company </a:t>
            </a:r>
            <a:endParaRPr sz="1800" dirty="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1800" dirty="0">
                <a:solidFill>
                  <a:srgbClr val="434343"/>
                </a:solidFill>
                <a:latin typeface="Helvetica Neue"/>
                <a:ea typeface="Helvetica Neue"/>
                <a:cs typeface="Helvetica Neue"/>
                <a:sym typeface="Helvetica Neue"/>
              </a:rPr>
              <a:t> </a:t>
            </a:r>
            <a:endParaRPr sz="1800" dirty="0">
              <a:solidFill>
                <a:srgbClr val="434343"/>
              </a:solidFill>
              <a:latin typeface="Helvetica Neue"/>
              <a:ea typeface="Helvetica Neue"/>
              <a:cs typeface="Helvetica Neue"/>
              <a:sym typeface="Helvetica Neue"/>
            </a:endParaRPr>
          </a:p>
        </p:txBody>
      </p:sp>
      <p:sp>
        <p:nvSpPr>
          <p:cNvPr id="3" name="Google Shape;65;p14">
            <a:extLst>
              <a:ext uri="{FF2B5EF4-FFF2-40B4-BE49-F238E27FC236}">
                <a16:creationId xmlns:a16="http://schemas.microsoft.com/office/drawing/2014/main" id="{AAF22816-A918-1B50-7024-B8FF0CA07218}"/>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pic>
        <p:nvPicPr>
          <p:cNvPr id="4" name="Picture 3" descr="A large light up sign in a building&#10;&#10;Description automatically generated">
            <a:extLst>
              <a:ext uri="{FF2B5EF4-FFF2-40B4-BE49-F238E27FC236}">
                <a16:creationId xmlns:a16="http://schemas.microsoft.com/office/drawing/2014/main" id="{0E36D1E7-4453-2BC5-C73C-BCDC8176F4E8}"/>
              </a:ext>
            </a:extLst>
          </p:cNvPr>
          <p:cNvPicPr>
            <a:picLocks noChangeAspect="1"/>
          </p:cNvPicPr>
          <p:nvPr/>
        </p:nvPicPr>
        <p:blipFill>
          <a:blip r:embed="rId4"/>
          <a:stretch>
            <a:fillRect/>
          </a:stretch>
        </p:blipFill>
        <p:spPr>
          <a:xfrm>
            <a:off x="262826" y="1309657"/>
            <a:ext cx="4663136" cy="32552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62" name="Google Shape;62;p14"/>
          <p:cNvSpPr txBox="1">
            <a:spLocks noGrp="1"/>
          </p:cNvSpPr>
          <p:nvPr>
            <p:ph type="subTitle" idx="1"/>
          </p:nvPr>
        </p:nvSpPr>
        <p:spPr>
          <a:xfrm>
            <a:off x="311700" y="1168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3600" b="1" dirty="0">
                <a:solidFill>
                  <a:schemeClr val="lt1"/>
                </a:solidFill>
                <a:latin typeface="+mn-lt"/>
                <a:ea typeface="Helvetica Neue"/>
                <a:cs typeface="Helvetica Neue"/>
                <a:sym typeface="Helvetica Neue"/>
              </a:rPr>
              <a:t>What is a Visual Story </a:t>
            </a:r>
            <a:endParaRPr sz="3600" b="1" dirty="0">
              <a:solidFill>
                <a:schemeClr val="lt1"/>
              </a:solidFill>
              <a:latin typeface="+mn-lt"/>
              <a:ea typeface="Helvetica Neue"/>
              <a:cs typeface="Helvetica Neue"/>
              <a:sym typeface="Helvetica Neue"/>
            </a:endParaRPr>
          </a:p>
        </p:txBody>
      </p:sp>
      <p:sp>
        <p:nvSpPr>
          <p:cNvPr id="63" name="Google Shape;63;p14"/>
          <p:cNvSpPr txBox="1"/>
          <p:nvPr/>
        </p:nvSpPr>
        <p:spPr>
          <a:xfrm>
            <a:off x="3640775" y="1233950"/>
            <a:ext cx="565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4" name="Google Shape;64;p14"/>
          <p:cNvSpPr txBox="1"/>
          <p:nvPr/>
        </p:nvSpPr>
        <p:spPr>
          <a:xfrm>
            <a:off x="722100" y="1161833"/>
            <a:ext cx="7699800" cy="40010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dirty="0">
                <a:solidFill>
                  <a:srgbClr val="434343"/>
                </a:solidFill>
                <a:latin typeface="+mn-lt"/>
                <a:ea typeface="Helvetica Neue"/>
                <a:cs typeface="Helvetica Neue"/>
                <a:sym typeface="Helvetica Neue"/>
              </a:rPr>
              <a:t>A Visual Story is a visual &amp; written accessible guide to assist you with your visit. </a:t>
            </a:r>
            <a:endParaRPr sz="2000" dirty="0">
              <a:solidFill>
                <a:srgbClr val="434343"/>
              </a:solidFill>
              <a:latin typeface="+mn-lt"/>
              <a:ea typeface="Helvetica Neue"/>
              <a:cs typeface="Helvetica Neue"/>
              <a:sym typeface="Helvetica Neue"/>
            </a:endParaRPr>
          </a:p>
          <a:p>
            <a:pPr marL="0" lvl="0" indent="0" algn="l" rtl="0">
              <a:spcBef>
                <a:spcPts val="0"/>
              </a:spcBef>
              <a:spcAft>
                <a:spcPts val="0"/>
              </a:spcAft>
              <a:buNone/>
            </a:pPr>
            <a:endParaRPr sz="20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2000" dirty="0">
                <a:solidFill>
                  <a:srgbClr val="434343"/>
                </a:solidFill>
                <a:latin typeface="+mn-lt"/>
                <a:ea typeface="Helvetica Neue"/>
                <a:cs typeface="Helvetica Neue"/>
                <a:sym typeface="Helvetica Neue"/>
              </a:rPr>
              <a:t>Visual stories are used to prepare a person for and increase the predictability of a new environment or situation. This helps bring familiarity to a process and to reduce anxiety and stress. </a:t>
            </a:r>
            <a:endParaRPr sz="2000" dirty="0">
              <a:solidFill>
                <a:srgbClr val="434343"/>
              </a:solidFill>
              <a:latin typeface="+mn-lt"/>
              <a:ea typeface="Helvetica Neue"/>
              <a:cs typeface="Helvetica Neue"/>
              <a:sym typeface="Helvetica Neue"/>
            </a:endParaRPr>
          </a:p>
          <a:p>
            <a:pPr marL="0" lvl="0" indent="0" algn="l" rtl="0">
              <a:spcBef>
                <a:spcPts val="0"/>
              </a:spcBef>
              <a:spcAft>
                <a:spcPts val="0"/>
              </a:spcAft>
              <a:buNone/>
            </a:pPr>
            <a:endParaRPr sz="20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2000" dirty="0">
                <a:solidFill>
                  <a:srgbClr val="434343"/>
                </a:solidFill>
                <a:latin typeface="+mn-lt"/>
                <a:ea typeface="Helvetica Neue"/>
                <a:cs typeface="Helvetica Neue"/>
                <a:sym typeface="Helvetica Neue"/>
              </a:rPr>
              <a:t>This guide provides information on how to access the Access, Ideas, and Insights: The Future of Disability Storytelling event at Sydney Theatre Company, and what to expect when you arrive and who to ask for assistance. </a:t>
            </a:r>
            <a:endParaRPr sz="2000" dirty="0">
              <a:solidFill>
                <a:srgbClr val="434343"/>
              </a:solidFill>
              <a:latin typeface="+mn-lt"/>
              <a:ea typeface="Helvetica Neue"/>
              <a:cs typeface="Helvetica Neue"/>
              <a:sym typeface="Helvetica Neue"/>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 name="Google Shape;65;p14">
            <a:extLst>
              <a:ext uri="{FF2B5EF4-FFF2-40B4-BE49-F238E27FC236}">
                <a16:creationId xmlns:a16="http://schemas.microsoft.com/office/drawing/2014/main" id="{5A29249E-2768-7DDE-A270-0F42DA197233}"/>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C2C0FD5-8477-EDF6-5412-E0BC96D5773F}"/>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547ED60C-75C8-A8A6-7AAB-0971D0378C94}"/>
              </a:ext>
            </a:extLst>
          </p:cNvPr>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62" name="Google Shape;62;p14">
            <a:extLst>
              <a:ext uri="{FF2B5EF4-FFF2-40B4-BE49-F238E27FC236}">
                <a16:creationId xmlns:a16="http://schemas.microsoft.com/office/drawing/2014/main" id="{16B110F9-B517-3FF7-D036-7097904AE8E7}"/>
              </a:ext>
            </a:extLst>
          </p:cNvPr>
          <p:cNvSpPr txBox="1">
            <a:spLocks noGrp="1"/>
          </p:cNvSpPr>
          <p:nvPr>
            <p:ph type="subTitle" idx="1"/>
          </p:nvPr>
        </p:nvSpPr>
        <p:spPr>
          <a:xfrm>
            <a:off x="0" y="116850"/>
            <a:ext cx="91644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3200" b="1" dirty="0">
                <a:solidFill>
                  <a:schemeClr val="lt1"/>
                </a:solidFill>
                <a:latin typeface="+mn-lt"/>
                <a:ea typeface="Helvetica Neue"/>
                <a:cs typeface="Helvetica Neue"/>
                <a:sym typeface="Helvetica Neue"/>
              </a:rPr>
              <a:t>Access Ideas and Insights</a:t>
            </a:r>
          </a:p>
        </p:txBody>
      </p:sp>
      <p:sp>
        <p:nvSpPr>
          <p:cNvPr id="63" name="Google Shape;63;p14">
            <a:extLst>
              <a:ext uri="{FF2B5EF4-FFF2-40B4-BE49-F238E27FC236}">
                <a16:creationId xmlns:a16="http://schemas.microsoft.com/office/drawing/2014/main" id="{1E7708E0-E008-07CB-D078-563B6E2D5517}"/>
              </a:ext>
            </a:extLst>
          </p:cNvPr>
          <p:cNvSpPr txBox="1"/>
          <p:nvPr/>
        </p:nvSpPr>
        <p:spPr>
          <a:xfrm>
            <a:off x="3640775" y="1233950"/>
            <a:ext cx="565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4" name="Google Shape;64;p14">
            <a:extLst>
              <a:ext uri="{FF2B5EF4-FFF2-40B4-BE49-F238E27FC236}">
                <a16:creationId xmlns:a16="http://schemas.microsoft.com/office/drawing/2014/main" id="{0E4E5727-F338-63CA-3D48-47404DF78B07}"/>
              </a:ext>
            </a:extLst>
          </p:cNvPr>
          <p:cNvSpPr txBox="1"/>
          <p:nvPr/>
        </p:nvSpPr>
        <p:spPr>
          <a:xfrm>
            <a:off x="722100" y="1233950"/>
            <a:ext cx="76998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9CE6939D-374F-5F4F-6E6F-1B5152365DF1}"/>
              </a:ext>
            </a:extLst>
          </p:cNvPr>
          <p:cNvSpPr txBox="1"/>
          <p:nvPr/>
        </p:nvSpPr>
        <p:spPr>
          <a:xfrm>
            <a:off x="5160839" y="1187095"/>
            <a:ext cx="3678029" cy="3785652"/>
          </a:xfrm>
          <a:prstGeom prst="rect">
            <a:avLst/>
          </a:prstGeom>
          <a:noFill/>
        </p:spPr>
        <p:txBody>
          <a:bodyPr wrap="square" rtlCol="0">
            <a:spAutoFit/>
          </a:bodyPr>
          <a:lstStyle/>
          <a:p>
            <a:r>
              <a:rPr lang="en-GB" sz="1600" dirty="0">
                <a:solidFill>
                  <a:schemeClr val="tx1">
                    <a:lumMod val="75000"/>
                    <a:lumOff val="25000"/>
                  </a:schemeClr>
                </a:solidFill>
                <a:latin typeface="+mn-lt"/>
                <a:ea typeface="Helvetica Neue"/>
                <a:cs typeface="Helvetica Neue"/>
                <a:sym typeface="Helvetica Neue"/>
              </a:rPr>
              <a:t>Access, Ideas, and Insights, presented by Accessible Arts, is a free series of hybrid events. These events are focused on access and inclusion in the arts sector, through panel discussions. </a:t>
            </a:r>
          </a:p>
          <a:p>
            <a:endParaRPr lang="en-GB" sz="1600" dirty="0">
              <a:solidFill>
                <a:schemeClr val="tx1">
                  <a:lumMod val="75000"/>
                  <a:lumOff val="25000"/>
                </a:schemeClr>
              </a:solidFill>
              <a:latin typeface="+mn-lt"/>
              <a:sym typeface="Helvetica Neue"/>
            </a:endParaRPr>
          </a:p>
          <a:p>
            <a:r>
              <a:rPr lang="en-GB" sz="1600" dirty="0">
                <a:solidFill>
                  <a:schemeClr val="tx1">
                    <a:lumMod val="75000"/>
                    <a:lumOff val="25000"/>
                  </a:schemeClr>
                </a:solidFill>
                <a:latin typeface="+mn-lt"/>
              </a:rPr>
              <a:t>The event will be held at Sydney Theatre Company on Thursday, July 25th. I can join either online or in-person. To attend I must register for a ticket here: </a:t>
            </a:r>
            <a:r>
              <a:rPr lang="en-GB" sz="1600" dirty="0">
                <a:solidFill>
                  <a:schemeClr val="tx1">
                    <a:lumMod val="75000"/>
                    <a:lumOff val="25000"/>
                  </a:schemeClr>
                </a:solidFill>
                <a:latin typeface="+mn-lt"/>
                <a:hlinkClick r:id="rId3"/>
              </a:rPr>
              <a:t>Free Ticket Registration </a:t>
            </a:r>
            <a:endParaRPr lang="en-GB" sz="1600" dirty="0">
              <a:solidFill>
                <a:schemeClr val="tx1">
                  <a:lumMod val="75000"/>
                  <a:lumOff val="25000"/>
                </a:schemeClr>
              </a:solidFill>
              <a:latin typeface="+mn-lt"/>
            </a:endParaRPr>
          </a:p>
          <a:p>
            <a:endParaRPr lang="en-GB" sz="1600" dirty="0">
              <a:solidFill>
                <a:schemeClr val="tx1">
                  <a:lumMod val="75000"/>
                  <a:lumOff val="25000"/>
                </a:schemeClr>
              </a:solidFill>
              <a:latin typeface="+mn-lt"/>
            </a:endParaRPr>
          </a:p>
          <a:p>
            <a:r>
              <a:rPr lang="en-GB" sz="1600" dirty="0">
                <a:solidFill>
                  <a:schemeClr val="tx1">
                    <a:lumMod val="75000"/>
                    <a:lumOff val="25000"/>
                  </a:schemeClr>
                </a:solidFill>
                <a:latin typeface="+mn-lt"/>
              </a:rPr>
              <a:t>The theme for the event is: </a:t>
            </a:r>
            <a:r>
              <a:rPr lang="en-GB" sz="1600" b="1" dirty="0">
                <a:solidFill>
                  <a:schemeClr val="tx1">
                    <a:lumMod val="75000"/>
                    <a:lumOff val="25000"/>
                  </a:schemeClr>
                </a:solidFill>
                <a:latin typeface="+mn-lt"/>
              </a:rPr>
              <a:t>The Future of Disability Storytelling</a:t>
            </a:r>
            <a:r>
              <a:rPr lang="en-GB" sz="1600" dirty="0">
                <a:solidFill>
                  <a:schemeClr val="tx1">
                    <a:lumMod val="75000"/>
                    <a:lumOff val="25000"/>
                  </a:schemeClr>
                </a:solidFill>
                <a:latin typeface="+mn-lt"/>
              </a:rPr>
              <a:t>. </a:t>
            </a:r>
          </a:p>
          <a:p>
            <a:endParaRPr lang="en-GB" sz="1600" dirty="0">
              <a:solidFill>
                <a:schemeClr val="tx1">
                  <a:lumMod val="75000"/>
                  <a:lumOff val="25000"/>
                </a:schemeClr>
              </a:solidFill>
              <a:latin typeface="+mn-lt"/>
            </a:endParaRPr>
          </a:p>
        </p:txBody>
      </p:sp>
      <p:sp>
        <p:nvSpPr>
          <p:cNvPr id="5" name="Google Shape;65;p14">
            <a:extLst>
              <a:ext uri="{FF2B5EF4-FFF2-40B4-BE49-F238E27FC236}">
                <a16:creationId xmlns:a16="http://schemas.microsoft.com/office/drawing/2014/main" id="{C604BAF3-F88F-75EB-4CEB-B291C0CB5871}"/>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pic>
        <p:nvPicPr>
          <p:cNvPr id="8" name="Picture 7" descr="A black background with white text and colorful swirls&#10;&#10;Description automatically generated">
            <a:extLst>
              <a:ext uri="{FF2B5EF4-FFF2-40B4-BE49-F238E27FC236}">
                <a16:creationId xmlns:a16="http://schemas.microsoft.com/office/drawing/2014/main" id="{1B112AAF-6880-51D9-9A47-C93DCA0528A9}"/>
              </a:ext>
            </a:extLst>
          </p:cNvPr>
          <p:cNvPicPr>
            <a:picLocks noChangeAspect="1"/>
          </p:cNvPicPr>
          <p:nvPr/>
        </p:nvPicPr>
        <p:blipFill rotWithShape="1">
          <a:blip r:embed="rId4"/>
          <a:srcRect r="24793"/>
          <a:stretch/>
        </p:blipFill>
        <p:spPr>
          <a:xfrm>
            <a:off x="262825" y="1344717"/>
            <a:ext cx="4674936" cy="3182510"/>
          </a:xfrm>
          <a:prstGeom prst="rect">
            <a:avLst/>
          </a:prstGeom>
        </p:spPr>
      </p:pic>
    </p:spTree>
    <p:extLst>
      <p:ext uri="{BB962C8B-B14F-4D97-AF65-F5344CB8AC3E}">
        <p14:creationId xmlns:p14="http://schemas.microsoft.com/office/powerpoint/2010/main" val="205956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C2C0FD5-8477-EDF6-5412-E0BC96D5773F}"/>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547ED60C-75C8-A8A6-7AAB-0971D0378C94}"/>
              </a:ext>
            </a:extLst>
          </p:cNvPr>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62" name="Google Shape;62;p14">
            <a:extLst>
              <a:ext uri="{FF2B5EF4-FFF2-40B4-BE49-F238E27FC236}">
                <a16:creationId xmlns:a16="http://schemas.microsoft.com/office/drawing/2014/main" id="{16B110F9-B517-3FF7-D036-7097904AE8E7}"/>
              </a:ext>
            </a:extLst>
          </p:cNvPr>
          <p:cNvSpPr txBox="1">
            <a:spLocks noGrp="1"/>
          </p:cNvSpPr>
          <p:nvPr>
            <p:ph type="subTitle" idx="1"/>
          </p:nvPr>
        </p:nvSpPr>
        <p:spPr>
          <a:xfrm>
            <a:off x="-10200" y="-58775"/>
            <a:ext cx="91644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3200" b="1" dirty="0">
                <a:solidFill>
                  <a:schemeClr val="lt1"/>
                </a:solidFill>
                <a:latin typeface="+mn-lt"/>
                <a:ea typeface="Helvetica Neue"/>
                <a:cs typeface="Helvetica Neue"/>
                <a:sym typeface="Helvetica Neue"/>
              </a:rPr>
              <a:t>Access Ideas and Insights: </a:t>
            </a:r>
          </a:p>
          <a:p>
            <a:pPr marL="0" lvl="0" indent="0" rtl="0">
              <a:spcBef>
                <a:spcPts val="0"/>
              </a:spcBef>
              <a:spcAft>
                <a:spcPts val="0"/>
              </a:spcAft>
              <a:buNone/>
            </a:pPr>
            <a:r>
              <a:rPr lang="en-GB" sz="3200" b="1" dirty="0">
                <a:solidFill>
                  <a:schemeClr val="lt1"/>
                </a:solidFill>
                <a:latin typeface="+mn-lt"/>
                <a:ea typeface="Helvetica Neue"/>
                <a:cs typeface="Helvetica Neue"/>
                <a:sym typeface="Helvetica Neue"/>
              </a:rPr>
              <a:t>The Future of Disability Storytelling </a:t>
            </a:r>
            <a:endParaRPr lang="en-AU" sz="3200" b="1" dirty="0">
              <a:solidFill>
                <a:schemeClr val="lt1"/>
              </a:solidFill>
              <a:latin typeface="+mn-lt"/>
              <a:ea typeface="Helvetica Neue"/>
              <a:cs typeface="Helvetica Neue"/>
              <a:sym typeface="Helvetica Neue"/>
            </a:endParaRPr>
          </a:p>
        </p:txBody>
      </p:sp>
      <p:sp>
        <p:nvSpPr>
          <p:cNvPr id="63" name="Google Shape;63;p14">
            <a:extLst>
              <a:ext uri="{FF2B5EF4-FFF2-40B4-BE49-F238E27FC236}">
                <a16:creationId xmlns:a16="http://schemas.microsoft.com/office/drawing/2014/main" id="{1E7708E0-E008-07CB-D078-563B6E2D5517}"/>
              </a:ext>
            </a:extLst>
          </p:cNvPr>
          <p:cNvSpPr txBox="1"/>
          <p:nvPr/>
        </p:nvSpPr>
        <p:spPr>
          <a:xfrm>
            <a:off x="3640775" y="1233950"/>
            <a:ext cx="565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4" name="Google Shape;64;p14">
            <a:extLst>
              <a:ext uri="{FF2B5EF4-FFF2-40B4-BE49-F238E27FC236}">
                <a16:creationId xmlns:a16="http://schemas.microsoft.com/office/drawing/2014/main" id="{0E4E5727-F338-63CA-3D48-47404DF78B07}"/>
              </a:ext>
            </a:extLst>
          </p:cNvPr>
          <p:cNvSpPr txBox="1"/>
          <p:nvPr/>
        </p:nvSpPr>
        <p:spPr>
          <a:xfrm>
            <a:off x="722100" y="1233950"/>
            <a:ext cx="76998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9CE6939D-374F-5F4F-6E6F-1B5152365DF1}"/>
              </a:ext>
            </a:extLst>
          </p:cNvPr>
          <p:cNvSpPr txBox="1"/>
          <p:nvPr/>
        </p:nvSpPr>
        <p:spPr>
          <a:xfrm>
            <a:off x="5119546" y="1179372"/>
            <a:ext cx="3815737" cy="3554819"/>
          </a:xfrm>
          <a:prstGeom prst="rect">
            <a:avLst/>
          </a:prstGeom>
          <a:noFill/>
        </p:spPr>
        <p:txBody>
          <a:bodyPr wrap="square" rtlCol="0">
            <a:spAutoFit/>
          </a:bodyPr>
          <a:lstStyle/>
          <a:p>
            <a:r>
              <a:rPr lang="en-GB" sz="1500" dirty="0">
                <a:solidFill>
                  <a:schemeClr val="tx1">
                    <a:lumMod val="75000"/>
                    <a:lumOff val="25000"/>
                  </a:schemeClr>
                </a:solidFill>
                <a:latin typeface="+mn-lt"/>
              </a:rPr>
              <a:t>The panel will explore the exciting possibilities for the future of disability storytelling across a diverse range of arts practices and genres. The discussion will delve into narrative, agency, identity, technologies and more.</a:t>
            </a:r>
          </a:p>
          <a:p>
            <a:endParaRPr lang="en-GB" sz="1500" b="1" dirty="0">
              <a:solidFill>
                <a:schemeClr val="tx1">
                  <a:lumMod val="75000"/>
                  <a:lumOff val="25000"/>
                </a:schemeClr>
              </a:solidFill>
              <a:latin typeface="+mn-lt"/>
            </a:endParaRPr>
          </a:p>
          <a:p>
            <a:r>
              <a:rPr lang="en-GB" sz="1500" b="1" dirty="0">
                <a:solidFill>
                  <a:schemeClr val="tx1">
                    <a:lumMod val="75000"/>
                    <a:lumOff val="25000"/>
                  </a:schemeClr>
                </a:solidFill>
                <a:latin typeface="+mn-lt"/>
              </a:rPr>
              <a:t>Panel members include: </a:t>
            </a:r>
          </a:p>
          <a:p>
            <a:pPr marL="285750" indent="-285750">
              <a:buFont typeface="Arial" panose="020B0604020202020204" pitchFamily="34" charset="0"/>
              <a:buChar char="•"/>
            </a:pPr>
            <a:r>
              <a:rPr lang="en-GB" sz="1500" dirty="0">
                <a:solidFill>
                  <a:schemeClr val="tx1">
                    <a:lumMod val="75000"/>
                    <a:lumOff val="25000"/>
                  </a:schemeClr>
                </a:solidFill>
                <a:latin typeface="+mn-lt"/>
              </a:rPr>
              <a:t>Dan Daw - producer and performer</a:t>
            </a:r>
          </a:p>
          <a:p>
            <a:pPr marL="285750" indent="-285750">
              <a:buFont typeface="Arial" panose="020B0604020202020204" pitchFamily="34" charset="0"/>
              <a:buChar char="•"/>
            </a:pPr>
            <a:r>
              <a:rPr lang="en-GB" sz="1500" dirty="0">
                <a:solidFill>
                  <a:schemeClr val="tx1">
                    <a:lumMod val="75000"/>
                    <a:lumOff val="25000"/>
                  </a:schemeClr>
                </a:solidFill>
                <a:latin typeface="+mn-lt"/>
              </a:rPr>
              <a:t>Michelle Cheng - Head of Creative Diversity, Television and Online Content at SBS</a:t>
            </a:r>
          </a:p>
          <a:p>
            <a:pPr marL="285750" indent="-285750">
              <a:buFont typeface="Arial" panose="020B0604020202020204" pitchFamily="34" charset="0"/>
              <a:buChar char="•"/>
            </a:pPr>
            <a:r>
              <a:rPr lang="en-GB" sz="1500" dirty="0">
                <a:solidFill>
                  <a:schemeClr val="tx1">
                    <a:lumMod val="75000"/>
                    <a:lumOff val="25000"/>
                  </a:schemeClr>
                </a:solidFill>
                <a:latin typeface="+mn-lt"/>
              </a:rPr>
              <a:t>Fiona Murphy - Award-winning writer, editor, and arts critic</a:t>
            </a:r>
          </a:p>
          <a:p>
            <a:endParaRPr lang="en-GB" sz="1500" dirty="0">
              <a:solidFill>
                <a:schemeClr val="tx1">
                  <a:lumMod val="75000"/>
                  <a:lumOff val="25000"/>
                </a:schemeClr>
              </a:solidFill>
              <a:latin typeface="+mn-lt"/>
            </a:endParaRPr>
          </a:p>
        </p:txBody>
      </p:sp>
      <p:sp>
        <p:nvSpPr>
          <p:cNvPr id="5" name="Google Shape;65;p14">
            <a:extLst>
              <a:ext uri="{FF2B5EF4-FFF2-40B4-BE49-F238E27FC236}">
                <a16:creationId xmlns:a16="http://schemas.microsoft.com/office/drawing/2014/main" id="{C604BAF3-F88F-75EB-4CEB-B291C0CB5871}"/>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pic>
        <p:nvPicPr>
          <p:cNvPr id="4" name="Picture 3" descr="A collage of women smiling&#10;&#10;Description automatically generated">
            <a:extLst>
              <a:ext uri="{FF2B5EF4-FFF2-40B4-BE49-F238E27FC236}">
                <a16:creationId xmlns:a16="http://schemas.microsoft.com/office/drawing/2014/main" id="{3AFE9054-1E38-AC67-6711-49E5507998BB}"/>
              </a:ext>
            </a:extLst>
          </p:cNvPr>
          <p:cNvPicPr>
            <a:picLocks noChangeAspect="1"/>
          </p:cNvPicPr>
          <p:nvPr/>
        </p:nvPicPr>
        <p:blipFill rotWithShape="1">
          <a:blip r:embed="rId3"/>
          <a:srcRect r="24923"/>
          <a:stretch/>
        </p:blipFill>
        <p:spPr>
          <a:xfrm>
            <a:off x="262825" y="1315556"/>
            <a:ext cx="4669036" cy="3291840"/>
          </a:xfrm>
          <a:prstGeom prst="rect">
            <a:avLst/>
          </a:prstGeom>
        </p:spPr>
      </p:pic>
    </p:spTree>
    <p:extLst>
      <p:ext uri="{BB962C8B-B14F-4D97-AF65-F5344CB8AC3E}">
        <p14:creationId xmlns:p14="http://schemas.microsoft.com/office/powerpoint/2010/main" val="346556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71" name="Google Shape;71;p15"/>
          <p:cNvSpPr txBox="1"/>
          <p:nvPr/>
        </p:nvSpPr>
        <p:spPr>
          <a:xfrm>
            <a:off x="0" y="158794"/>
            <a:ext cx="91644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dirty="0">
                <a:solidFill>
                  <a:schemeClr val="lt1"/>
                </a:solidFill>
                <a:latin typeface="+mn-lt"/>
                <a:ea typeface="Helvetica Neue"/>
                <a:cs typeface="Helvetica Neue"/>
                <a:sym typeface="Helvetica Neue"/>
              </a:rPr>
              <a:t>Planning Your Visit by Train or Bus </a:t>
            </a:r>
          </a:p>
        </p:txBody>
      </p:sp>
      <p:sp>
        <p:nvSpPr>
          <p:cNvPr id="72" name="Google Shape;72;p15"/>
          <p:cNvSpPr txBox="1"/>
          <p:nvPr/>
        </p:nvSpPr>
        <p:spPr>
          <a:xfrm>
            <a:off x="5119544" y="1130339"/>
            <a:ext cx="3823878" cy="54937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dirty="0">
                <a:solidFill>
                  <a:schemeClr val="tx1">
                    <a:lumMod val="75000"/>
                    <a:lumOff val="25000"/>
                  </a:schemeClr>
                </a:solidFill>
                <a:highlight>
                  <a:srgbClr val="FFFFFF"/>
                </a:highlight>
                <a:latin typeface="+mn-lt"/>
                <a:ea typeface="Helvetica Neue"/>
                <a:cs typeface="Helvetica Neue"/>
                <a:sym typeface="Helvetica Neue"/>
              </a:rPr>
              <a:t>The event will be held at Wharf 2 Theatre at Sydney Theatre Company. </a:t>
            </a:r>
          </a:p>
          <a:p>
            <a:pPr marL="0" lvl="0" indent="0" algn="l" rtl="0">
              <a:spcBef>
                <a:spcPts val="0"/>
              </a:spcBef>
              <a:spcAft>
                <a:spcPts val="0"/>
              </a:spcAft>
              <a:buNone/>
            </a:pPr>
            <a:r>
              <a:rPr lang="en-GB" sz="1600" b="1" dirty="0">
                <a:solidFill>
                  <a:schemeClr val="tx1">
                    <a:lumMod val="75000"/>
                    <a:lumOff val="25000"/>
                  </a:schemeClr>
                </a:solidFill>
                <a:highlight>
                  <a:srgbClr val="FFFFFF"/>
                </a:highlight>
                <a:latin typeface="+mn-lt"/>
                <a:ea typeface="Helvetica Neue"/>
                <a:cs typeface="Helvetica Neue"/>
                <a:sym typeface="Helvetica Neue"/>
              </a:rPr>
              <a:t>Address - </a:t>
            </a:r>
            <a:r>
              <a:rPr lang="en-GB" sz="1600" dirty="0">
                <a:solidFill>
                  <a:schemeClr val="tx1">
                    <a:lumMod val="75000"/>
                    <a:lumOff val="25000"/>
                  </a:schemeClr>
                </a:solidFill>
                <a:highlight>
                  <a:srgbClr val="FFFFFF"/>
                </a:highlight>
                <a:latin typeface="+mn-lt"/>
                <a:ea typeface="Helvetica Neue"/>
                <a:cs typeface="Helvetica Neue"/>
                <a:sym typeface="Helvetica Neue"/>
              </a:rPr>
              <a:t>Wharf 4/5 15 Hickson Road, Walsh Bay NSW 2000</a:t>
            </a:r>
          </a:p>
          <a:p>
            <a:pPr marL="0" lvl="0" indent="0" algn="l" rtl="0">
              <a:spcBef>
                <a:spcPts val="0"/>
              </a:spcBef>
              <a:spcAft>
                <a:spcPts val="0"/>
              </a:spcAft>
              <a:buNone/>
            </a:pPr>
            <a:endParaRPr lang="en-GB" sz="1600" dirty="0">
              <a:solidFill>
                <a:schemeClr val="tx1">
                  <a:lumMod val="75000"/>
                  <a:lumOff val="25000"/>
                </a:schemeClr>
              </a:solidFill>
              <a:highlight>
                <a:srgbClr val="FFFFFF"/>
              </a:highlight>
              <a:latin typeface="+mn-lt"/>
              <a:ea typeface="Helvetica Neue"/>
              <a:cs typeface="Helvetica Neue"/>
              <a:sym typeface="Helvetica Neue"/>
            </a:endParaRPr>
          </a:p>
          <a:p>
            <a:pPr marL="0" lvl="0" indent="0" algn="l" rtl="0">
              <a:spcBef>
                <a:spcPts val="0"/>
              </a:spcBef>
              <a:spcAft>
                <a:spcPts val="0"/>
              </a:spcAft>
              <a:buNone/>
            </a:pPr>
            <a:r>
              <a:rPr lang="en-GB" sz="1600" dirty="0">
                <a:solidFill>
                  <a:schemeClr val="tx1">
                    <a:lumMod val="75000"/>
                    <a:lumOff val="25000"/>
                  </a:schemeClr>
                </a:solidFill>
                <a:highlight>
                  <a:srgbClr val="FFFFFF"/>
                </a:highlight>
                <a:latin typeface="+mn-lt"/>
                <a:ea typeface="Helvetica Neue"/>
                <a:cs typeface="Helvetica Neue"/>
                <a:sym typeface="Helvetica Neue"/>
              </a:rPr>
              <a:t>The Wharf can be reached by the 324 and 325 bus services. These bus routes stop outside The Wharf Theatres. </a:t>
            </a:r>
          </a:p>
          <a:p>
            <a:pPr marL="0" lvl="0" indent="0" algn="l" rtl="0">
              <a:spcBef>
                <a:spcPts val="0"/>
              </a:spcBef>
              <a:spcAft>
                <a:spcPts val="0"/>
              </a:spcAft>
              <a:buNone/>
            </a:pPr>
            <a:endParaRPr lang="en-GB" sz="1600" dirty="0">
              <a:solidFill>
                <a:schemeClr val="tx1">
                  <a:lumMod val="75000"/>
                  <a:lumOff val="25000"/>
                </a:schemeClr>
              </a:solidFill>
              <a:highlight>
                <a:srgbClr val="FFFFFF"/>
              </a:highlight>
              <a:latin typeface="+mn-lt"/>
              <a:ea typeface="Helvetica Neue"/>
              <a:cs typeface="Helvetica Neue"/>
              <a:sym typeface="Helvetica Neue"/>
            </a:endParaRPr>
          </a:p>
          <a:p>
            <a:pPr marL="0" lvl="0" indent="0" algn="l" rtl="0">
              <a:spcBef>
                <a:spcPts val="0"/>
              </a:spcBef>
              <a:spcAft>
                <a:spcPts val="0"/>
              </a:spcAft>
              <a:buNone/>
            </a:pPr>
            <a:r>
              <a:rPr lang="en-GB" sz="1600" dirty="0">
                <a:solidFill>
                  <a:schemeClr val="tx1">
                    <a:lumMod val="75000"/>
                    <a:lumOff val="25000"/>
                  </a:schemeClr>
                </a:solidFill>
                <a:highlight>
                  <a:srgbClr val="FFFFFF"/>
                </a:highlight>
                <a:latin typeface="+mn-lt"/>
                <a:ea typeface="Helvetica Neue"/>
                <a:cs typeface="Helvetica Neue"/>
                <a:sym typeface="Helvetica Neue"/>
              </a:rPr>
              <a:t>Circular Quay railway station, bus and ferry terminus is the closest public transport hub. The Wharf is a 15-minute walk from both Circular Quay and Wynyard stations. </a:t>
            </a:r>
          </a:p>
          <a:p>
            <a:pPr marL="0" lvl="0" indent="0" algn="l" rtl="0">
              <a:lnSpc>
                <a:spcPct val="115000"/>
              </a:lnSpc>
              <a:spcBef>
                <a:spcPts val="1200"/>
              </a:spcBef>
              <a:spcAft>
                <a:spcPts val="0"/>
              </a:spcAft>
              <a:buClr>
                <a:schemeClr val="dk1"/>
              </a:buClr>
              <a:buSzPts val="1100"/>
              <a:buFont typeface="Arial"/>
              <a:buNone/>
            </a:pPr>
            <a:endParaRPr sz="2000" dirty="0">
              <a:solidFill>
                <a:srgbClr val="212529"/>
              </a:solidFill>
              <a:highlight>
                <a:srgbClr val="FFFFFF"/>
              </a:highlight>
              <a:latin typeface="Helvetica Neue"/>
              <a:ea typeface="Helvetica Neue"/>
              <a:cs typeface="Helvetica Neue"/>
              <a:sym typeface="Helvetica Neue"/>
            </a:endParaRPr>
          </a:p>
          <a:p>
            <a:pPr marL="0" lvl="0" indent="0" algn="l" rtl="0">
              <a:spcBef>
                <a:spcPts val="1200"/>
              </a:spcBef>
              <a:spcAft>
                <a:spcPts val="0"/>
              </a:spcAft>
              <a:buNone/>
            </a:pPr>
            <a:endParaRPr sz="1800" dirty="0">
              <a:solidFill>
                <a:srgbClr val="434343"/>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1800" dirty="0">
              <a:solidFill>
                <a:srgbClr val="434343"/>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1800" dirty="0">
              <a:solidFill>
                <a:srgbClr val="434343"/>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1200" dirty="0">
              <a:solidFill>
                <a:schemeClr val="dk1"/>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1200" dirty="0">
              <a:solidFill>
                <a:schemeClr val="dk1"/>
              </a:solidFill>
              <a:highlight>
                <a:srgbClr val="FFFFFF"/>
              </a:highlight>
              <a:latin typeface="Helvetica Neue"/>
              <a:ea typeface="Helvetica Neue"/>
              <a:cs typeface="Helvetica Neue"/>
              <a:sym typeface="Helvetica Neue"/>
            </a:endParaRPr>
          </a:p>
        </p:txBody>
      </p:sp>
      <p:sp>
        <p:nvSpPr>
          <p:cNvPr id="3" name="Google Shape;65;p14">
            <a:extLst>
              <a:ext uri="{FF2B5EF4-FFF2-40B4-BE49-F238E27FC236}">
                <a16:creationId xmlns:a16="http://schemas.microsoft.com/office/drawing/2014/main" id="{90951109-7C3F-E56D-3509-BA52E24EA710}"/>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pic>
        <p:nvPicPr>
          <p:cNvPr id="4" name="Picture 3" descr="A map of a city&#10;&#10;Description automatically generated">
            <a:extLst>
              <a:ext uri="{FF2B5EF4-FFF2-40B4-BE49-F238E27FC236}">
                <a16:creationId xmlns:a16="http://schemas.microsoft.com/office/drawing/2014/main" id="{A2922F47-7EB1-7D3E-5955-0990B3AD7EE6}"/>
              </a:ext>
            </a:extLst>
          </p:cNvPr>
          <p:cNvPicPr>
            <a:picLocks noChangeAspect="1"/>
          </p:cNvPicPr>
          <p:nvPr/>
        </p:nvPicPr>
        <p:blipFill rotWithShape="1">
          <a:blip r:embed="rId3"/>
          <a:srcRect t="2320"/>
          <a:stretch/>
        </p:blipFill>
        <p:spPr>
          <a:xfrm>
            <a:off x="254529" y="1303756"/>
            <a:ext cx="4689129" cy="32058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71" name="Google Shape;71;p15"/>
          <p:cNvSpPr txBox="1"/>
          <p:nvPr/>
        </p:nvSpPr>
        <p:spPr>
          <a:xfrm>
            <a:off x="0" y="158794"/>
            <a:ext cx="91644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dirty="0">
                <a:solidFill>
                  <a:schemeClr val="lt1"/>
                </a:solidFill>
                <a:latin typeface="+mn-lt"/>
                <a:ea typeface="Helvetica Neue"/>
                <a:cs typeface="Helvetica Neue"/>
                <a:sym typeface="Helvetica Neue"/>
              </a:rPr>
              <a:t>Planning Your Visit by Car   </a:t>
            </a:r>
          </a:p>
        </p:txBody>
      </p:sp>
      <p:sp>
        <p:nvSpPr>
          <p:cNvPr id="72" name="Google Shape;72;p15"/>
          <p:cNvSpPr txBox="1"/>
          <p:nvPr/>
        </p:nvSpPr>
        <p:spPr>
          <a:xfrm>
            <a:off x="5053785" y="1257121"/>
            <a:ext cx="4031221" cy="52475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600" dirty="0">
                <a:solidFill>
                  <a:schemeClr val="tx1">
                    <a:lumMod val="75000"/>
                    <a:lumOff val="25000"/>
                  </a:schemeClr>
                </a:solidFill>
                <a:highlight>
                  <a:srgbClr val="FFFFFF"/>
                </a:highlight>
                <a:latin typeface="+mn-lt"/>
                <a:ea typeface="Helvetica Neue"/>
                <a:cs typeface="Helvetica Neue"/>
                <a:sym typeface="Helvetica Neue"/>
              </a:rPr>
              <a:t>If traveling by car there is limited on-street parking available outside The Wharf on Hickson Road. I must arrive early as it can take more than 10 minutes to park, get to the event and be seated.</a:t>
            </a:r>
          </a:p>
          <a:p>
            <a:pPr marL="0" lvl="0" indent="0" algn="l" rtl="0">
              <a:spcBef>
                <a:spcPts val="0"/>
              </a:spcBef>
              <a:spcAft>
                <a:spcPts val="0"/>
              </a:spcAft>
              <a:buClr>
                <a:schemeClr val="dk1"/>
              </a:buClr>
              <a:buSzPts val="1100"/>
              <a:buFont typeface="Arial"/>
              <a:buNone/>
            </a:pPr>
            <a:endParaRPr lang="en-GB" sz="1600" dirty="0">
              <a:solidFill>
                <a:schemeClr val="tx1">
                  <a:lumMod val="75000"/>
                  <a:lumOff val="25000"/>
                </a:schemeClr>
              </a:solidFill>
              <a:highlight>
                <a:srgbClr val="FFFFFF"/>
              </a:highlight>
              <a:latin typeface="+mn-lt"/>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1600" dirty="0">
                <a:solidFill>
                  <a:schemeClr val="tx1">
                    <a:lumMod val="75000"/>
                    <a:lumOff val="25000"/>
                  </a:schemeClr>
                </a:solidFill>
                <a:highlight>
                  <a:srgbClr val="FFFFFF"/>
                </a:highlight>
                <a:latin typeface="+mn-lt"/>
                <a:ea typeface="Helvetica Neue"/>
                <a:cs typeface="Helvetica Neue"/>
                <a:sym typeface="Helvetica Neue"/>
              </a:rPr>
              <a:t>There is a drop-off and pick-up point right outside on Hickson Road. I cannot park my car here as it is only for dropping off and picking up people.</a:t>
            </a:r>
          </a:p>
          <a:p>
            <a:pPr marL="0" lvl="0" indent="0" algn="l" rtl="0">
              <a:spcBef>
                <a:spcPts val="0"/>
              </a:spcBef>
              <a:spcAft>
                <a:spcPts val="0"/>
              </a:spcAft>
              <a:buClr>
                <a:schemeClr val="dk1"/>
              </a:buClr>
              <a:buSzPts val="1100"/>
              <a:buFont typeface="Arial"/>
              <a:buNone/>
            </a:pPr>
            <a:endParaRPr lang="en-GB" sz="1600" dirty="0">
              <a:solidFill>
                <a:schemeClr val="tx1">
                  <a:lumMod val="75000"/>
                  <a:lumOff val="25000"/>
                </a:schemeClr>
              </a:solidFill>
              <a:highlight>
                <a:srgbClr val="FFFFFF"/>
              </a:highlight>
              <a:latin typeface="+mn-lt"/>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1600" dirty="0">
                <a:solidFill>
                  <a:schemeClr val="tx1">
                    <a:lumMod val="75000"/>
                    <a:lumOff val="25000"/>
                  </a:schemeClr>
                </a:solidFill>
                <a:highlight>
                  <a:srgbClr val="FFFFFF"/>
                </a:highlight>
                <a:latin typeface="+mn-lt"/>
                <a:ea typeface="Helvetica Neue"/>
                <a:cs typeface="Helvetica Neue"/>
                <a:sym typeface="Helvetica Neue"/>
              </a:rPr>
              <a:t>I can find out more information about getting to the event here:  </a:t>
            </a:r>
            <a:r>
              <a:rPr lang="en-GB" sz="1600" u="sng" dirty="0">
                <a:solidFill>
                  <a:schemeClr val="tx1">
                    <a:lumMod val="75000"/>
                    <a:lumOff val="25000"/>
                  </a:schemeClr>
                </a:solidFill>
                <a:highlight>
                  <a:srgbClr val="FFFFFF"/>
                </a:highlight>
                <a:latin typeface="+mn-lt"/>
                <a:ea typeface="Helvetica Neue"/>
                <a:cs typeface="Helvetica Neue"/>
                <a:sym typeface="Helvetica Neue"/>
                <a:hlinkClick r:id="rId3"/>
              </a:rPr>
              <a:t>Plan your visit  </a:t>
            </a:r>
            <a:endParaRPr lang="en-GB" sz="1600" dirty="0">
              <a:solidFill>
                <a:schemeClr val="tx1">
                  <a:lumMod val="75000"/>
                  <a:lumOff val="25000"/>
                </a:schemeClr>
              </a:solidFill>
              <a:highlight>
                <a:srgbClr val="FFFFFF"/>
              </a:highlight>
              <a:latin typeface="+mn-lt"/>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endParaRPr sz="2000" dirty="0">
              <a:solidFill>
                <a:srgbClr val="212529"/>
              </a:solidFill>
              <a:highlight>
                <a:srgbClr val="FFFFFF"/>
              </a:highlight>
              <a:latin typeface="Helvetica Neue"/>
              <a:ea typeface="Helvetica Neue"/>
              <a:cs typeface="Helvetica Neue"/>
              <a:sym typeface="Helvetica Neue"/>
            </a:endParaRPr>
          </a:p>
          <a:p>
            <a:pPr marL="0" lvl="0" indent="0" algn="l" rtl="0">
              <a:spcBef>
                <a:spcPts val="1200"/>
              </a:spcBef>
              <a:spcAft>
                <a:spcPts val="0"/>
              </a:spcAft>
              <a:buNone/>
            </a:pPr>
            <a:endParaRPr sz="1800" dirty="0">
              <a:solidFill>
                <a:srgbClr val="434343"/>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1800" dirty="0">
              <a:solidFill>
                <a:srgbClr val="434343"/>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1800" dirty="0">
              <a:solidFill>
                <a:srgbClr val="434343"/>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1200" dirty="0">
              <a:solidFill>
                <a:schemeClr val="dk1"/>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1200" dirty="0">
              <a:solidFill>
                <a:schemeClr val="dk1"/>
              </a:solidFill>
              <a:highlight>
                <a:srgbClr val="FFFFFF"/>
              </a:highlight>
              <a:latin typeface="Helvetica Neue"/>
              <a:ea typeface="Helvetica Neue"/>
              <a:cs typeface="Helvetica Neue"/>
              <a:sym typeface="Helvetica Neue"/>
            </a:endParaRPr>
          </a:p>
        </p:txBody>
      </p:sp>
      <p:sp>
        <p:nvSpPr>
          <p:cNvPr id="3" name="Google Shape;65;p14">
            <a:extLst>
              <a:ext uri="{FF2B5EF4-FFF2-40B4-BE49-F238E27FC236}">
                <a16:creationId xmlns:a16="http://schemas.microsoft.com/office/drawing/2014/main" id="{10563A0B-23AF-E71B-65C7-C2785441C6A8}"/>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pic>
        <p:nvPicPr>
          <p:cNvPr id="8" name="Picture 7" descr="A building with a large white column&#10;&#10;Description automatically generated with medium confidence">
            <a:extLst>
              <a:ext uri="{FF2B5EF4-FFF2-40B4-BE49-F238E27FC236}">
                <a16:creationId xmlns:a16="http://schemas.microsoft.com/office/drawing/2014/main" id="{80C3E760-91FF-0F02-E6FA-7C48E9A314B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5329" r="8416" b="6821"/>
          <a:stretch/>
        </p:blipFill>
        <p:spPr>
          <a:xfrm>
            <a:off x="262825" y="1309657"/>
            <a:ext cx="4663136" cy="3272861"/>
          </a:xfrm>
          <a:prstGeom prst="rect">
            <a:avLst/>
          </a:prstGeom>
        </p:spPr>
      </p:pic>
    </p:spTree>
    <p:extLst>
      <p:ext uri="{BB962C8B-B14F-4D97-AF65-F5344CB8AC3E}">
        <p14:creationId xmlns:p14="http://schemas.microsoft.com/office/powerpoint/2010/main" val="364362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80" name="Google Shape;80;p16"/>
          <p:cNvSpPr txBox="1">
            <a:spLocks noGrp="1"/>
          </p:cNvSpPr>
          <p:nvPr>
            <p:ph type="subTitle" idx="1"/>
          </p:nvPr>
        </p:nvSpPr>
        <p:spPr>
          <a:xfrm>
            <a:off x="311700" y="164493"/>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solidFill>
                  <a:schemeClr val="lt1"/>
                </a:solidFill>
                <a:latin typeface="+mn-lt"/>
                <a:ea typeface="Helvetica Neue"/>
                <a:cs typeface="Helvetica Neue"/>
                <a:sym typeface="Helvetica Neue"/>
              </a:rPr>
              <a:t>Sydney Theatre Company   </a:t>
            </a:r>
            <a:endParaRPr sz="3600" dirty="0">
              <a:solidFill>
                <a:schemeClr val="lt1"/>
              </a:solidFill>
              <a:latin typeface="+mn-lt"/>
              <a:ea typeface="Helvetica Neue"/>
              <a:cs typeface="Helvetica Neue"/>
              <a:sym typeface="Helvetica Neue"/>
            </a:endParaRPr>
          </a:p>
        </p:txBody>
      </p:sp>
      <p:sp>
        <p:nvSpPr>
          <p:cNvPr id="81" name="Google Shape;81;p16"/>
          <p:cNvSpPr txBox="1"/>
          <p:nvPr/>
        </p:nvSpPr>
        <p:spPr>
          <a:xfrm>
            <a:off x="5108594" y="1326260"/>
            <a:ext cx="3723706" cy="3416290"/>
          </a:xfrm>
          <a:prstGeom prst="rect">
            <a:avLst/>
          </a:prstGeom>
          <a:noFill/>
          <a:ln>
            <a:noFill/>
          </a:ln>
        </p:spPr>
        <p:txBody>
          <a:bodyPr spcFirstLastPara="1" wrap="square" lIns="91425" tIns="91425" rIns="91425" bIns="91425" anchor="t" anchorCtr="0">
            <a:spAutoFit/>
          </a:bodyPr>
          <a:lstStyle/>
          <a:p>
            <a:r>
              <a:rPr lang="en-GB" sz="1600" dirty="0">
                <a:solidFill>
                  <a:srgbClr val="434343"/>
                </a:solidFill>
                <a:latin typeface="+mn-lt"/>
                <a:ea typeface="Helvetica Neue"/>
                <a:cs typeface="Helvetica Neue"/>
                <a:sym typeface="Helvetica Neue"/>
              </a:rPr>
              <a:t>Located on Gadigal land, Sydney Theatre Company (STC) is one of Australia's leading theatre companies. Established in 1978, the company produces a diverse range of theatrical performances, from classic plays to contemporary works and new Australian productions. </a:t>
            </a:r>
          </a:p>
          <a:p>
            <a:endParaRPr lang="en-AU" sz="16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1600" dirty="0">
                <a:solidFill>
                  <a:srgbClr val="434343"/>
                </a:solidFill>
                <a:latin typeface="+mn-lt"/>
                <a:ea typeface="Helvetica Neue"/>
                <a:cs typeface="Helvetica Neue"/>
                <a:sym typeface="Helvetica Neue"/>
              </a:rPr>
              <a:t>I can find out more about Sydney Theatre Company and their upcoming shows by clicking here: </a:t>
            </a:r>
            <a:r>
              <a:rPr lang="en-GB" sz="1600" u="sng" dirty="0">
                <a:solidFill>
                  <a:schemeClr val="accent1"/>
                </a:solidFill>
                <a:latin typeface="+mn-lt"/>
                <a:ea typeface="Helvetica Neue"/>
                <a:cs typeface="Helvetica Neue"/>
                <a:sym typeface="Helvetica Neue"/>
                <a:hlinkClick r:id="rId3"/>
              </a:rPr>
              <a:t>What’s On </a:t>
            </a:r>
            <a:endParaRPr sz="1600" dirty="0">
              <a:solidFill>
                <a:srgbClr val="434343"/>
              </a:solidFill>
              <a:latin typeface="+mn-lt"/>
              <a:ea typeface="Helvetica Neue"/>
              <a:cs typeface="Helvetica Neue"/>
              <a:sym typeface="Helvetica Neue"/>
            </a:endParaRPr>
          </a:p>
          <a:p>
            <a:pPr marL="0" lvl="0" indent="0" algn="l" rtl="0">
              <a:spcBef>
                <a:spcPts val="0"/>
              </a:spcBef>
              <a:spcAft>
                <a:spcPts val="0"/>
              </a:spcAft>
              <a:buNone/>
            </a:pPr>
            <a:endParaRPr sz="1800" dirty="0">
              <a:solidFill>
                <a:srgbClr val="434343"/>
              </a:solidFill>
              <a:latin typeface="Helvetica Neue"/>
              <a:ea typeface="Helvetica Neue"/>
              <a:cs typeface="Helvetica Neue"/>
              <a:sym typeface="Helvetica Neue"/>
            </a:endParaRPr>
          </a:p>
        </p:txBody>
      </p:sp>
      <p:sp>
        <p:nvSpPr>
          <p:cNvPr id="3" name="Google Shape;65;p14">
            <a:extLst>
              <a:ext uri="{FF2B5EF4-FFF2-40B4-BE49-F238E27FC236}">
                <a16:creationId xmlns:a16="http://schemas.microsoft.com/office/drawing/2014/main" id="{52ADD6BF-97EA-F9C1-287E-C339FE6DD33D}"/>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pic>
        <p:nvPicPr>
          <p:cNvPr id="7" name="Picture 6" descr="A collage of women posing for the camera&#10;&#10;Description automatically generated">
            <a:extLst>
              <a:ext uri="{FF2B5EF4-FFF2-40B4-BE49-F238E27FC236}">
                <a16:creationId xmlns:a16="http://schemas.microsoft.com/office/drawing/2014/main" id="{8C24CCAE-9FD5-075C-4D12-92F435604670}"/>
              </a:ext>
            </a:extLst>
          </p:cNvPr>
          <p:cNvPicPr>
            <a:picLocks noChangeAspect="1"/>
          </p:cNvPicPr>
          <p:nvPr/>
        </p:nvPicPr>
        <p:blipFill>
          <a:blip r:embed="rId4"/>
          <a:stretch>
            <a:fillRect/>
          </a:stretch>
        </p:blipFill>
        <p:spPr>
          <a:xfrm>
            <a:off x="262825" y="1326260"/>
            <a:ext cx="4674935" cy="2647718"/>
          </a:xfrm>
          <a:prstGeom prst="rect">
            <a:avLst/>
          </a:prstGeom>
        </p:spPr>
      </p:pic>
      <p:pic>
        <p:nvPicPr>
          <p:cNvPr id="9" name="Picture 8" descr="A black text on a white background&#10;&#10;Description automatically generated">
            <a:extLst>
              <a:ext uri="{FF2B5EF4-FFF2-40B4-BE49-F238E27FC236}">
                <a16:creationId xmlns:a16="http://schemas.microsoft.com/office/drawing/2014/main" id="{5310CCFF-4066-7637-2FB5-F00C8FDE3251}"/>
              </a:ext>
            </a:extLst>
          </p:cNvPr>
          <p:cNvPicPr>
            <a:picLocks noChangeAspect="1"/>
          </p:cNvPicPr>
          <p:nvPr/>
        </p:nvPicPr>
        <p:blipFill>
          <a:blip r:embed="rId5"/>
          <a:stretch>
            <a:fillRect/>
          </a:stretch>
        </p:blipFill>
        <p:spPr>
          <a:xfrm>
            <a:off x="3319719" y="3998490"/>
            <a:ext cx="1606681" cy="7497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107" name="Google Shape;107;p19"/>
          <p:cNvSpPr txBox="1"/>
          <p:nvPr/>
        </p:nvSpPr>
        <p:spPr>
          <a:xfrm>
            <a:off x="7159350" y="4728100"/>
            <a:ext cx="200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8" name="Google Shape;108;p19"/>
          <p:cNvSpPr txBox="1"/>
          <p:nvPr/>
        </p:nvSpPr>
        <p:spPr>
          <a:xfrm>
            <a:off x="5114069" y="1191625"/>
            <a:ext cx="3889222" cy="35855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Wharf 2 Theatre is on Level 1 of the Wharf. Level 2 access is available via any of the three lifts along the along </a:t>
            </a:r>
          </a:p>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of the Wharf, with the most direct access via the Mid-Wharf lift. I can get to the lifts by walking along the Pier.</a:t>
            </a:r>
          </a:p>
          <a:p>
            <a:pPr marL="0" lvl="0" indent="0" algn="l" rtl="0">
              <a:spcBef>
                <a:spcPts val="0"/>
              </a:spcBef>
              <a:spcAft>
                <a:spcPts val="0"/>
              </a:spcAft>
              <a:buNone/>
            </a:pPr>
            <a:endParaRPr lang="en-GB" sz="17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Accessible Arts team members will be positioned throughout the venue to assist with wayfinding.</a:t>
            </a:r>
          </a:p>
          <a:p>
            <a:pPr marL="0" lvl="0" indent="0" algn="l" rtl="0">
              <a:spcBef>
                <a:spcPts val="0"/>
              </a:spcBef>
              <a:spcAft>
                <a:spcPts val="0"/>
              </a:spcAft>
              <a:buNone/>
            </a:pPr>
            <a:endParaRPr lang="en-GB" sz="17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I can view the visitor map for more information: </a:t>
            </a:r>
            <a:r>
              <a:rPr lang="en-GB" sz="1700" dirty="0">
                <a:solidFill>
                  <a:srgbClr val="434343"/>
                </a:solidFill>
                <a:latin typeface="+mn-lt"/>
                <a:ea typeface="Helvetica Neue"/>
                <a:cs typeface="Helvetica Neue"/>
                <a:sym typeface="Helvetica Neue"/>
                <a:hlinkClick r:id="rId3"/>
              </a:rPr>
              <a:t>Visitor Map </a:t>
            </a:r>
            <a:endParaRPr lang="en-AU" sz="1700" dirty="0">
              <a:solidFill>
                <a:srgbClr val="434343"/>
              </a:solidFill>
              <a:latin typeface="+mn-lt"/>
              <a:ea typeface="Helvetica Neue"/>
              <a:cs typeface="Helvetica Neue"/>
              <a:sym typeface="Helvetica Neue"/>
            </a:endParaRPr>
          </a:p>
        </p:txBody>
      </p:sp>
      <p:sp>
        <p:nvSpPr>
          <p:cNvPr id="109" name="Google Shape;109;p19"/>
          <p:cNvSpPr txBox="1"/>
          <p:nvPr/>
        </p:nvSpPr>
        <p:spPr>
          <a:xfrm>
            <a:off x="627731" y="143833"/>
            <a:ext cx="7888538"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AU" sz="3600" b="1" dirty="0">
                <a:solidFill>
                  <a:schemeClr val="lt1"/>
                </a:solidFill>
                <a:latin typeface="+mn-lt"/>
                <a:ea typeface="Helvetica Neue"/>
                <a:cs typeface="Helvetica Neue"/>
                <a:sym typeface="Helvetica Neue"/>
              </a:rPr>
              <a:t>How do I get to Wharf 2   </a:t>
            </a:r>
            <a:endParaRPr sz="3600" b="1" dirty="0">
              <a:solidFill>
                <a:schemeClr val="lt1"/>
              </a:solidFill>
              <a:latin typeface="+mn-lt"/>
              <a:ea typeface="Helvetica Neue"/>
              <a:cs typeface="Helvetica Neue"/>
              <a:sym typeface="Helvetica Neue"/>
            </a:endParaRPr>
          </a:p>
        </p:txBody>
      </p:sp>
      <p:sp>
        <p:nvSpPr>
          <p:cNvPr id="3" name="Google Shape;65;p14">
            <a:extLst>
              <a:ext uri="{FF2B5EF4-FFF2-40B4-BE49-F238E27FC236}">
                <a16:creationId xmlns:a16="http://schemas.microsoft.com/office/drawing/2014/main" id="{1AB6BE84-326F-6724-3AD3-8210787A1067}"/>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pic>
        <p:nvPicPr>
          <p:cNvPr id="4" name="Picture 3" descr="A diagram of a building&#10;&#10;Description automatically generated">
            <a:extLst>
              <a:ext uri="{FF2B5EF4-FFF2-40B4-BE49-F238E27FC236}">
                <a16:creationId xmlns:a16="http://schemas.microsoft.com/office/drawing/2014/main" id="{0DFF1332-4E6F-B2BA-A6B9-90470EB987E1}"/>
              </a:ext>
            </a:extLst>
          </p:cNvPr>
          <p:cNvPicPr>
            <a:picLocks noChangeAspect="1"/>
          </p:cNvPicPr>
          <p:nvPr/>
        </p:nvPicPr>
        <p:blipFill rotWithShape="1">
          <a:blip r:embed="rId4"/>
          <a:srcRect r="-600"/>
          <a:stretch/>
        </p:blipFill>
        <p:spPr>
          <a:xfrm>
            <a:off x="29495" y="1250663"/>
            <a:ext cx="5114069" cy="3348053"/>
          </a:xfrm>
          <a:prstGeom prst="rect">
            <a:avLst/>
          </a:prstGeom>
        </p:spPr>
      </p:pic>
      <p:sp>
        <p:nvSpPr>
          <p:cNvPr id="35" name="TextBox 34">
            <a:extLst>
              <a:ext uri="{FF2B5EF4-FFF2-40B4-BE49-F238E27FC236}">
                <a16:creationId xmlns:a16="http://schemas.microsoft.com/office/drawing/2014/main" id="{990FA8B3-AEA9-17FC-50E4-EF063EE0AEEC}"/>
              </a:ext>
            </a:extLst>
          </p:cNvPr>
          <p:cNvSpPr txBox="1"/>
          <p:nvPr/>
        </p:nvSpPr>
        <p:spPr>
          <a:xfrm>
            <a:off x="315923" y="3787331"/>
            <a:ext cx="1669047" cy="830997"/>
          </a:xfrm>
          <a:prstGeom prst="rect">
            <a:avLst/>
          </a:prstGeom>
          <a:noFill/>
        </p:spPr>
        <p:txBody>
          <a:bodyPr wrap="none" rtlCol="0">
            <a:spAutoFit/>
          </a:bodyPr>
          <a:lstStyle/>
          <a:p>
            <a:r>
              <a:rPr lang="en-AU" sz="2400" b="1" dirty="0">
                <a:solidFill>
                  <a:schemeClr val="bg2">
                    <a:lumMod val="75000"/>
                  </a:schemeClr>
                </a:solidFill>
                <a:latin typeface="Aptos" panose="020B0004020202020204" pitchFamily="34" charset="0"/>
              </a:rPr>
              <a:t>Level 1</a:t>
            </a:r>
          </a:p>
          <a:p>
            <a:r>
              <a:rPr lang="en-AU" sz="2400" b="1" dirty="0">
                <a:solidFill>
                  <a:schemeClr val="bg2">
                    <a:lumMod val="75000"/>
                  </a:schemeClr>
                </a:solidFill>
                <a:latin typeface="Aptos" panose="020B0004020202020204" pitchFamily="34" charset="0"/>
              </a:rPr>
              <a:t>The Wharf </a:t>
            </a:r>
          </a:p>
        </p:txBody>
      </p:sp>
    </p:spTree>
    <p:extLst>
      <p:ext uri="{BB962C8B-B14F-4D97-AF65-F5344CB8AC3E}">
        <p14:creationId xmlns:p14="http://schemas.microsoft.com/office/powerpoint/2010/main" val="141454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p:nvPr/>
        </p:nvSpPr>
        <p:spPr>
          <a:xfrm>
            <a:off x="-10200" y="0"/>
            <a:ext cx="9164400" cy="1026300"/>
          </a:xfrm>
          <a:prstGeom prst="rect">
            <a:avLst/>
          </a:prstGeom>
          <a:solidFill>
            <a:srgbClr val="D8016D"/>
          </a:solidFill>
          <a:ln w="9525" cap="flat" cmpd="sng">
            <a:solidFill>
              <a:srgbClr val="D801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8016D"/>
              </a:highlight>
            </a:endParaRPr>
          </a:p>
        </p:txBody>
      </p:sp>
      <p:sp>
        <p:nvSpPr>
          <p:cNvPr id="107" name="Google Shape;107;p19"/>
          <p:cNvSpPr txBox="1"/>
          <p:nvPr/>
        </p:nvSpPr>
        <p:spPr>
          <a:xfrm>
            <a:off x="7159350" y="4728100"/>
            <a:ext cx="200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8" name="Google Shape;108;p19"/>
          <p:cNvSpPr txBox="1"/>
          <p:nvPr/>
        </p:nvSpPr>
        <p:spPr>
          <a:xfrm>
            <a:off x="5104289" y="1281123"/>
            <a:ext cx="3878271" cy="38471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Outside Wharf 2, I can find a waiting area with some seats, this is called the Atrium. </a:t>
            </a:r>
          </a:p>
          <a:p>
            <a:pPr marL="0" lvl="0" indent="0" algn="l" rtl="0">
              <a:spcBef>
                <a:spcPts val="0"/>
              </a:spcBef>
              <a:spcAft>
                <a:spcPts val="0"/>
              </a:spcAft>
              <a:buNone/>
            </a:pPr>
            <a:endParaRPr lang="en-GB" sz="17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I can wait here before the event starts and the doors open.</a:t>
            </a:r>
          </a:p>
          <a:p>
            <a:pPr marL="0" lvl="0" indent="0" algn="l" rtl="0">
              <a:spcBef>
                <a:spcPts val="0"/>
              </a:spcBef>
              <a:spcAft>
                <a:spcPts val="0"/>
              </a:spcAft>
              <a:buNone/>
            </a:pPr>
            <a:endParaRPr lang="en-GB" sz="1700" dirty="0">
              <a:solidFill>
                <a:srgbClr val="434343"/>
              </a:solidFill>
              <a:latin typeface="+mn-lt"/>
              <a:ea typeface="Helvetica Neue"/>
              <a:cs typeface="Helvetica Neue"/>
              <a:sym typeface="Helvetica Neue"/>
            </a:endParaRPr>
          </a:p>
          <a:p>
            <a:pPr marL="0" lvl="0" indent="0" algn="l" rtl="0">
              <a:spcBef>
                <a:spcPts val="0"/>
              </a:spcBef>
              <a:spcAft>
                <a:spcPts val="0"/>
              </a:spcAft>
              <a:buNone/>
            </a:pPr>
            <a:r>
              <a:rPr lang="en-GB" sz="1700" dirty="0">
                <a:solidFill>
                  <a:srgbClr val="434343"/>
                </a:solidFill>
                <a:latin typeface="+mn-lt"/>
                <a:ea typeface="Helvetica Neue"/>
                <a:cs typeface="Helvetica Neue"/>
                <a:sym typeface="Helvetica Neue"/>
              </a:rPr>
              <a:t>If I need a break or a quiet space during the event, I can come to this area. This space is in the middle of the Wharf, so I might hear some noise from people walking by.</a:t>
            </a:r>
          </a:p>
          <a:p>
            <a:pPr marL="0" lvl="0" indent="0" algn="l" rtl="0">
              <a:spcBef>
                <a:spcPts val="0"/>
              </a:spcBef>
              <a:spcAft>
                <a:spcPts val="0"/>
              </a:spcAft>
              <a:buNone/>
            </a:pPr>
            <a:endParaRPr lang="en-GB" sz="1700" dirty="0">
              <a:solidFill>
                <a:srgbClr val="434343"/>
              </a:solidFill>
              <a:latin typeface="+mn-lt"/>
              <a:ea typeface="Helvetica Neue"/>
              <a:cs typeface="Helvetica Neue"/>
              <a:sym typeface="Helvetica Neue"/>
            </a:endParaRPr>
          </a:p>
          <a:p>
            <a:pPr marL="0" lvl="0" indent="0" algn="l" rtl="0">
              <a:spcBef>
                <a:spcPts val="0"/>
              </a:spcBef>
              <a:spcAft>
                <a:spcPts val="0"/>
              </a:spcAft>
              <a:buNone/>
            </a:pPr>
            <a:endParaRPr sz="1700" dirty="0">
              <a:solidFill>
                <a:srgbClr val="434343"/>
              </a:solidFill>
              <a:latin typeface="+mn-lt"/>
              <a:ea typeface="Helvetica Neue"/>
              <a:cs typeface="Helvetica Neue"/>
              <a:sym typeface="Helvetica Neue"/>
            </a:endParaRPr>
          </a:p>
        </p:txBody>
      </p:sp>
      <p:sp>
        <p:nvSpPr>
          <p:cNvPr id="109" name="Google Shape;109;p19"/>
          <p:cNvSpPr txBox="1"/>
          <p:nvPr/>
        </p:nvSpPr>
        <p:spPr>
          <a:xfrm>
            <a:off x="627731" y="143833"/>
            <a:ext cx="7888538"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AU" sz="3600" b="1" dirty="0">
                <a:solidFill>
                  <a:schemeClr val="lt1"/>
                </a:solidFill>
                <a:latin typeface="+mn-lt"/>
                <a:ea typeface="Helvetica Neue"/>
                <a:cs typeface="Helvetica Neue"/>
                <a:sym typeface="Helvetica Neue"/>
              </a:rPr>
              <a:t>Atrium Space  </a:t>
            </a:r>
            <a:endParaRPr sz="3600" b="1" dirty="0">
              <a:solidFill>
                <a:schemeClr val="lt1"/>
              </a:solidFill>
              <a:latin typeface="+mn-lt"/>
              <a:ea typeface="Helvetica Neue"/>
              <a:cs typeface="Helvetica Neue"/>
              <a:sym typeface="Helvetica Neue"/>
            </a:endParaRPr>
          </a:p>
        </p:txBody>
      </p:sp>
      <p:sp>
        <p:nvSpPr>
          <p:cNvPr id="3" name="Google Shape;65;p14">
            <a:extLst>
              <a:ext uri="{FF2B5EF4-FFF2-40B4-BE49-F238E27FC236}">
                <a16:creationId xmlns:a16="http://schemas.microsoft.com/office/drawing/2014/main" id="{5E10B5FF-8B34-1D29-400B-8A6C20EB65B5}"/>
              </a:ext>
            </a:extLst>
          </p:cNvPr>
          <p:cNvSpPr txBox="1"/>
          <p:nvPr/>
        </p:nvSpPr>
        <p:spPr>
          <a:xfrm>
            <a:off x="262825" y="4742550"/>
            <a:ext cx="6780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rgbClr val="434343"/>
                </a:solidFill>
                <a:latin typeface="Helvetica Neue"/>
                <a:ea typeface="Helvetica Neue"/>
                <a:cs typeface="Helvetica Neue"/>
                <a:sym typeface="Helvetica Neue"/>
              </a:rPr>
              <a:t>ACCESSIBLE ARTS | ACCESS, IDEAS AND INSIGHTS: THE FUTURE OF DISABILITY STORYTELLING | VISUAL STORY</a:t>
            </a:r>
            <a:endParaRPr sz="800" dirty="0">
              <a:solidFill>
                <a:srgbClr val="434343"/>
              </a:solidFill>
              <a:latin typeface="Helvetica Neue"/>
              <a:ea typeface="Helvetica Neue"/>
              <a:cs typeface="Helvetica Neue"/>
              <a:sym typeface="Helvetica Neue"/>
            </a:endParaRPr>
          </a:p>
        </p:txBody>
      </p:sp>
      <p:pic>
        <p:nvPicPr>
          <p:cNvPr id="6" name="Picture 5" descr="A brown couch in a room&#10;&#10;Description automatically generated">
            <a:extLst>
              <a:ext uri="{FF2B5EF4-FFF2-40B4-BE49-F238E27FC236}">
                <a16:creationId xmlns:a16="http://schemas.microsoft.com/office/drawing/2014/main" id="{8A58EA6C-9C98-722C-A290-BB3EFB51EA4C}"/>
              </a:ext>
            </a:extLst>
          </p:cNvPr>
          <p:cNvPicPr>
            <a:picLocks noChangeAspect="1"/>
          </p:cNvPicPr>
          <p:nvPr/>
        </p:nvPicPr>
        <p:blipFill rotWithShape="1">
          <a:blip r:embed="rId3"/>
          <a:srcRect r="23968"/>
          <a:stretch/>
        </p:blipFill>
        <p:spPr>
          <a:xfrm>
            <a:off x="262825" y="1323716"/>
            <a:ext cx="4716229" cy="3275000"/>
          </a:xfrm>
          <a:prstGeom prst="rect">
            <a:avLst/>
          </a:prstGeom>
        </p:spPr>
      </p:pic>
    </p:spTree>
    <p:extLst>
      <p:ext uri="{BB962C8B-B14F-4D97-AF65-F5344CB8AC3E}">
        <p14:creationId xmlns:p14="http://schemas.microsoft.com/office/powerpoint/2010/main" val="36853572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6462</TotalTime>
  <Words>1463</Words>
  <Application>Microsoft Office PowerPoint</Application>
  <PresentationFormat>On-screen Show (16:9)</PresentationFormat>
  <Paragraphs>115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Helvetica Neue</vt:lpstr>
      <vt:lpstr>Arial</vt:lpstr>
      <vt:lpstr>Simple Light</vt:lpstr>
      <vt:lpstr>Visual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your visit to ‘Wellbeing Through Art’ at the Art Gallery of NSW  Visual Story</dc:title>
  <dc:creator>Liz</dc:creator>
  <cp:lastModifiedBy>Rachel Musgrove</cp:lastModifiedBy>
  <cp:revision>17</cp:revision>
  <dcterms:modified xsi:type="dcterms:W3CDTF">2024-07-01T01:27:33Z</dcterms:modified>
</cp:coreProperties>
</file>